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9" r:id="rId20"/>
    <p:sldId id="282" r:id="rId21"/>
    <p:sldId id="283" r:id="rId22"/>
    <p:sldId id="284" r:id="rId23"/>
    <p:sldId id="285" r:id="rId24"/>
    <p:sldId id="286" r:id="rId25"/>
    <p:sldId id="287" r:id="rId26"/>
    <p:sldId id="288" r:id="rId27"/>
    <p:sldId id="289" r:id="rId28"/>
    <p:sldId id="290" r:id="rId29"/>
    <p:sldId id="291" r:id="rId30"/>
    <p:sldId id="292" r:id="rId31"/>
    <p:sldId id="293" r:id="rId32"/>
    <p:sldId id="294" r:id="rId33"/>
    <p:sldId id="303" r:id="rId34"/>
    <p:sldId id="295" r:id="rId35"/>
    <p:sldId id="305" r:id="rId36"/>
    <p:sldId id="296" r:id="rId37"/>
    <p:sldId id="298" r:id="rId38"/>
    <p:sldId id="297" r:id="rId39"/>
    <p:sldId id="299" r:id="rId40"/>
    <p:sldId id="300" r:id="rId41"/>
    <p:sldId id="301" r:id="rId42"/>
    <p:sldId id="304" r:id="rId43"/>
  </p:sldIdLst>
  <p:sldSz cx="9144000" cy="6858000" type="screen4x3"/>
  <p:notesSz cx="6761163" cy="9942513"/>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8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E5166408-853E-4288-A378-EEB9009A19CD}"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B6A09239-EC4B-483B-9DCD-263C9AF7C1E9}"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3B1D429E-F2F5-4906-8E0B-3DFFE8225728}"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101665FF-D576-41F8-87EF-33075A92495B}"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3C5942F-BC83-4BE5-AEBC-83F97E77AB2C}"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AFACF59A-4004-4018-BA87-6CC9BCE50DBE}"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439447B3-DF5F-4EC3-B5CF-12873393BB7C}"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6CDB95E0-5159-450C-9C0D-57E9E5506F49}"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0C54D7AB-1BC4-44AB-9E5D-61A8E3B8D33A}"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0C962C75-0C5A-48F9-A344-4A8ECB6318B3}"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583A61DF-28DE-4A8A-BD1E-23A8FC2B8B80}"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9F485A0B-7D75-4782-91EE-355F7DE566B9}"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2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9.emf"/><Relationship Id="rId4" Type="http://schemas.openxmlformats.org/officeDocument/2006/relationships/image" Target="../media/image18.wmf"/></Relationships>
</file>

<file path=ppt/slides/_rels/slide3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26.wmf"/><Relationship Id="rId5" Type="http://schemas.openxmlformats.org/officeDocument/2006/relationships/oleObject" Target="../embeddings/oleObject3.bin"/><Relationship Id="rId4" Type="http://schemas.openxmlformats.org/officeDocument/2006/relationships/image" Target="../media/image25.wmf"/></Relationships>
</file>

<file path=ppt/slides/_rels/slide41.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28.wmf"/><Relationship Id="rId4" Type="http://schemas.openxmlformats.org/officeDocument/2006/relationships/oleObject" Target="../embeddings/oleObject5.bin"/></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3568" y="1484784"/>
            <a:ext cx="7989887" cy="1827212"/>
          </a:xfrm>
        </p:spPr>
        <p:txBody>
          <a:bodyPr/>
          <a:lstStyle/>
          <a:p>
            <a:pPr eaLnBrk="1" hangingPunct="1"/>
            <a:r>
              <a:rPr lang="en-US" sz="3200" b="1" dirty="0" smtClean="0">
                <a:latin typeface="Times New Roman" pitchFamily="18" charset="0"/>
                <a:cs typeface="Times New Roman" pitchFamily="18" charset="0"/>
              </a:rPr>
              <a:t>The </a:t>
            </a:r>
            <a:r>
              <a:rPr lang="en-US" sz="3200" b="1" dirty="0">
                <a:latin typeface="Times New Roman" pitchFamily="18" charset="0"/>
                <a:cs typeface="Times New Roman" pitchFamily="18" charset="0"/>
              </a:rPr>
              <a:t>perverse effects of job security provisions on job security: results from a regression discontinuity design</a:t>
            </a:r>
            <a:endParaRPr lang="it-IT" sz="3000" b="1" dirty="0" smtClean="0">
              <a:latin typeface="Times New Roman" pitchFamily="18" charset="0"/>
              <a:cs typeface="Times New Roman" pitchFamily="18" charset="0"/>
            </a:endParaRPr>
          </a:p>
        </p:txBody>
      </p:sp>
      <p:sp>
        <p:nvSpPr>
          <p:cNvPr id="2051" name="Rectangle 3"/>
          <p:cNvSpPr>
            <a:spLocks noGrp="1" noChangeArrowheads="1"/>
          </p:cNvSpPr>
          <p:nvPr>
            <p:ph type="subTitle" idx="1"/>
          </p:nvPr>
        </p:nvSpPr>
        <p:spPr>
          <a:xfrm>
            <a:off x="1371600" y="3717032"/>
            <a:ext cx="6400800" cy="1752600"/>
          </a:xfrm>
        </p:spPr>
        <p:txBody>
          <a:bodyPr/>
          <a:lstStyle/>
          <a:p>
            <a:pPr eaLnBrk="1" hangingPunct="1">
              <a:lnSpc>
                <a:spcPct val="90000"/>
              </a:lnSpc>
            </a:pPr>
            <a:r>
              <a:rPr lang="en-US" altLang="zh-CN" sz="1800" dirty="0" smtClean="0">
                <a:latin typeface="Times New Roman" pitchFamily="18" charset="0"/>
                <a:ea typeface="宋体" charset="-122"/>
              </a:rPr>
              <a:t>Alexander </a:t>
            </a:r>
            <a:r>
              <a:rPr lang="en-US" altLang="zh-CN" sz="1800" dirty="0" err="1" smtClean="0">
                <a:latin typeface="Times New Roman" pitchFamily="18" charset="0"/>
                <a:ea typeface="宋体" charset="-122"/>
              </a:rPr>
              <a:t>Hijzen</a:t>
            </a:r>
            <a:r>
              <a:rPr lang="en-US" altLang="zh-CN" sz="1800" dirty="0" smtClean="0">
                <a:latin typeface="Times New Roman" pitchFamily="18" charset="0"/>
                <a:ea typeface="宋体" charset="-122"/>
              </a:rPr>
              <a:t> (OECD) </a:t>
            </a:r>
          </a:p>
          <a:p>
            <a:pPr eaLnBrk="1" hangingPunct="1">
              <a:lnSpc>
                <a:spcPct val="90000"/>
              </a:lnSpc>
            </a:pPr>
            <a:r>
              <a:rPr lang="en-US" altLang="zh-CN" sz="1800" dirty="0" err="1" smtClean="0">
                <a:latin typeface="Times New Roman" pitchFamily="18" charset="0"/>
                <a:ea typeface="宋体" charset="-122"/>
              </a:rPr>
              <a:t>Leopoldo</a:t>
            </a:r>
            <a:r>
              <a:rPr lang="en-US" altLang="zh-CN" sz="1800" dirty="0" smtClean="0">
                <a:latin typeface="Times New Roman" pitchFamily="18" charset="0"/>
                <a:ea typeface="宋体" charset="-122"/>
              </a:rPr>
              <a:t> </a:t>
            </a:r>
            <a:r>
              <a:rPr lang="en-US" altLang="zh-CN" sz="1800" dirty="0" err="1" smtClean="0">
                <a:latin typeface="Times New Roman" pitchFamily="18" charset="0"/>
                <a:ea typeface="宋体" charset="-122"/>
              </a:rPr>
              <a:t>Mondauto</a:t>
            </a:r>
            <a:r>
              <a:rPr lang="en-US" altLang="zh-CN" sz="1800" dirty="0" smtClean="0">
                <a:latin typeface="Times New Roman" pitchFamily="18" charset="0"/>
                <a:ea typeface="宋体" charset="-122"/>
              </a:rPr>
              <a:t> (Italia </a:t>
            </a:r>
            <a:r>
              <a:rPr lang="en-US" altLang="zh-CN" sz="1800" dirty="0" err="1" smtClean="0">
                <a:latin typeface="Times New Roman" pitchFamily="18" charset="0"/>
                <a:ea typeface="宋体" charset="-122"/>
              </a:rPr>
              <a:t>Lavoro</a:t>
            </a:r>
            <a:r>
              <a:rPr lang="en-US" altLang="zh-CN" sz="1800" dirty="0" smtClean="0">
                <a:latin typeface="Times New Roman" pitchFamily="18" charset="0"/>
                <a:ea typeface="宋体" charset="-122"/>
              </a:rPr>
              <a:t> and IMT Lucca) </a:t>
            </a:r>
          </a:p>
          <a:p>
            <a:pPr eaLnBrk="1" hangingPunct="1">
              <a:lnSpc>
                <a:spcPct val="90000"/>
              </a:lnSpc>
            </a:pPr>
            <a:r>
              <a:rPr lang="en-US" altLang="zh-CN" sz="1800" dirty="0" smtClean="0">
                <a:latin typeface="Times New Roman" pitchFamily="18" charset="0"/>
                <a:ea typeface="宋体" charset="-122"/>
              </a:rPr>
              <a:t>Stefano </a:t>
            </a:r>
            <a:r>
              <a:rPr lang="en-US" altLang="zh-CN" sz="1800" dirty="0" err="1" smtClean="0">
                <a:latin typeface="Times New Roman" pitchFamily="18" charset="0"/>
                <a:ea typeface="宋体" charset="-122"/>
              </a:rPr>
              <a:t>Scarpetta</a:t>
            </a:r>
            <a:r>
              <a:rPr lang="en-US" altLang="zh-CN" sz="1800" dirty="0" smtClean="0">
                <a:latin typeface="Times New Roman" pitchFamily="18" charset="0"/>
                <a:ea typeface="宋体" charset="-122"/>
              </a:rPr>
              <a:t> (OECD and IZA)</a:t>
            </a:r>
          </a:p>
          <a:p>
            <a:pPr eaLnBrk="1" hangingPunct="1">
              <a:lnSpc>
                <a:spcPct val="90000"/>
              </a:lnSpc>
            </a:pPr>
            <a:endParaRPr lang="en-US" altLang="zh-CN" sz="1800" dirty="0" smtClean="0">
              <a:latin typeface="Times New Roman" pitchFamily="18" charset="0"/>
              <a:ea typeface="宋体" charset="-122"/>
            </a:endParaRPr>
          </a:p>
          <a:p>
            <a:pPr eaLnBrk="1" hangingPunct="1">
              <a:lnSpc>
                <a:spcPct val="90000"/>
              </a:lnSpc>
            </a:pPr>
            <a:r>
              <a:rPr lang="en-US" altLang="zh-CN" sz="1800" i="1" dirty="0" smtClean="0">
                <a:latin typeface="Times New Roman" pitchFamily="18" charset="0"/>
                <a:ea typeface="宋体" charset="-122"/>
              </a:rPr>
              <a:t>Rome, May 2013</a:t>
            </a:r>
            <a:endParaRPr lang="it-IT" sz="1800" i="1" dirty="0" smtClean="0">
              <a:latin typeface="Times New Roman" pitchFamily="18" charset="0"/>
            </a:endParaRPr>
          </a:p>
        </p:txBody>
      </p:sp>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48064" y="260648"/>
            <a:ext cx="792088" cy="792088"/>
          </a:xfrm>
          <a:prstGeom prst="rect">
            <a:avLst/>
          </a:prstGeom>
        </p:spPr>
      </p:pic>
      <p:pic>
        <p:nvPicPr>
          <p:cNvPr id="3" name="Immagin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1800" y="290024"/>
            <a:ext cx="1152128" cy="78829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95288" y="404813"/>
            <a:ext cx="7772400" cy="503237"/>
          </a:xfrm>
        </p:spPr>
        <p:txBody>
          <a:bodyPr/>
          <a:lstStyle/>
          <a:p>
            <a:pPr algn="l" eaLnBrk="1" hangingPunct="1"/>
            <a:r>
              <a:rPr lang="it-IT" sz="2800" b="1" smtClean="0">
                <a:latin typeface="Times New Roman" pitchFamily="18" charset="0"/>
              </a:rPr>
              <a:t>The 2012 Labour Market Reform</a:t>
            </a:r>
          </a:p>
        </p:txBody>
      </p:sp>
      <p:sp>
        <p:nvSpPr>
          <p:cNvPr id="11267" name="Text Box 3"/>
          <p:cNvSpPr txBox="1">
            <a:spLocks noChangeArrowheads="1"/>
          </p:cNvSpPr>
          <p:nvPr/>
        </p:nvSpPr>
        <p:spPr bwMode="auto">
          <a:xfrm>
            <a:off x="395288" y="1247775"/>
            <a:ext cx="8208962" cy="3476625"/>
          </a:xfrm>
          <a:prstGeom prst="rect">
            <a:avLst/>
          </a:prstGeom>
          <a:noFill/>
          <a:ln w="9525">
            <a:noFill/>
            <a:miter lim="800000"/>
            <a:headEnd/>
            <a:tailEnd/>
          </a:ln>
          <a:effectLst/>
        </p:spPr>
        <p:txBody>
          <a:bodyPr>
            <a:spAutoFit/>
          </a:bodyPr>
          <a:lstStyle/>
          <a:p>
            <a:pPr algn="just">
              <a:spcBef>
                <a:spcPct val="50000"/>
              </a:spcBef>
            </a:pPr>
            <a:r>
              <a:rPr lang="en-GB" sz="2000">
                <a:latin typeface="Times New Roman" pitchFamily="18" charset="0"/>
                <a:ea typeface="宋体" charset="-122"/>
              </a:rPr>
              <a:t>The 2012 reform introduces changes in the procedures for the dismissal of a worker with an open-ended contract and the sanctions in case of unfair dismissal. </a:t>
            </a:r>
          </a:p>
          <a:p>
            <a:pPr algn="just">
              <a:spcBef>
                <a:spcPct val="50000"/>
              </a:spcBef>
            </a:pPr>
            <a:endParaRPr lang="en-AU" sz="2000">
              <a:latin typeface="Times New Roman" pitchFamily="18" charset="0"/>
              <a:ea typeface="宋体" charset="-122"/>
            </a:endParaRPr>
          </a:p>
          <a:p>
            <a:pPr algn="just">
              <a:spcBef>
                <a:spcPct val="50000"/>
              </a:spcBef>
            </a:pPr>
            <a:r>
              <a:rPr lang="en-AU" sz="2000">
                <a:latin typeface="Times New Roman" pitchFamily="18" charset="0"/>
                <a:ea typeface="宋体" charset="-122"/>
              </a:rPr>
              <a:t>This refers only to the firms subject to Article 18, i.e. those with more than 15 employees.</a:t>
            </a:r>
          </a:p>
          <a:p>
            <a:pPr algn="just">
              <a:spcBef>
                <a:spcPct val="50000"/>
              </a:spcBef>
            </a:pPr>
            <a:endParaRPr lang="en-AU" sz="2000">
              <a:latin typeface="Times New Roman" pitchFamily="18" charset="0"/>
              <a:ea typeface="宋体" charset="-122"/>
            </a:endParaRPr>
          </a:p>
          <a:p>
            <a:pPr algn="just">
              <a:spcBef>
                <a:spcPct val="50000"/>
              </a:spcBef>
            </a:pPr>
            <a:r>
              <a:rPr lang="en-GB" sz="2000">
                <a:latin typeface="Times New Roman" pitchFamily="18" charset="0"/>
                <a:ea typeface="宋体" charset="-122"/>
              </a:rPr>
              <a:t>The reform introduced a graduation in the sanction depending on the severity of the fault in the dismissal. </a:t>
            </a:r>
            <a:endParaRPr lang="it-IT" sz="2000">
              <a:latin typeface="Times New Roman" pitchFamily="18" charset="0"/>
              <a:ea typeface="宋体"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395288" y="1227138"/>
            <a:ext cx="8208962" cy="3786187"/>
          </a:xfrm>
          <a:prstGeom prst="rect">
            <a:avLst/>
          </a:prstGeom>
          <a:noFill/>
          <a:ln w="9525">
            <a:noFill/>
            <a:miter lim="800000"/>
            <a:headEnd/>
            <a:tailEnd/>
          </a:ln>
          <a:effectLst/>
        </p:spPr>
        <p:txBody>
          <a:bodyPr>
            <a:spAutoFit/>
          </a:bodyPr>
          <a:lstStyle/>
          <a:p>
            <a:pPr algn="just">
              <a:spcBef>
                <a:spcPct val="50000"/>
              </a:spcBef>
            </a:pPr>
            <a:r>
              <a:rPr lang="en-GB" sz="2000">
                <a:latin typeface="Times New Roman" pitchFamily="18" charset="0"/>
                <a:ea typeface="宋体" charset="-122"/>
              </a:rPr>
              <a:t>Under the new regime the judge has the possibility of </a:t>
            </a:r>
            <a:r>
              <a:rPr lang="en-GB" sz="2000" b="1">
                <a:latin typeface="Times New Roman" pitchFamily="18" charset="0"/>
                <a:ea typeface="宋体" charset="-122"/>
              </a:rPr>
              <a:t>graduating</a:t>
            </a:r>
            <a:r>
              <a:rPr lang="en-GB" sz="2000">
                <a:latin typeface="Times New Roman" pitchFamily="18" charset="0"/>
                <a:ea typeface="宋体" charset="-122"/>
              </a:rPr>
              <a:t> the sanction, with the reinstatement envisaged only when the dismissal was </a:t>
            </a:r>
            <a:r>
              <a:rPr lang="en-GB" sz="2000" b="1">
                <a:latin typeface="Times New Roman" pitchFamily="18" charset="0"/>
                <a:ea typeface="宋体" charset="-122"/>
              </a:rPr>
              <a:t>manifestly groundless</a:t>
            </a:r>
            <a:r>
              <a:rPr lang="en-GB">
                <a:latin typeface="Times New Roman" pitchFamily="18" charset="0"/>
                <a:ea typeface="宋体" charset="-122"/>
              </a:rPr>
              <a:t>.</a:t>
            </a:r>
          </a:p>
          <a:p>
            <a:pPr algn="just">
              <a:spcBef>
                <a:spcPct val="50000"/>
              </a:spcBef>
            </a:pPr>
            <a:endParaRPr lang="en-GB" sz="2000">
              <a:latin typeface="Times New Roman" pitchFamily="18" charset="0"/>
              <a:ea typeface="宋体" charset="-122"/>
            </a:endParaRPr>
          </a:p>
          <a:p>
            <a:pPr algn="just">
              <a:spcBef>
                <a:spcPct val="50000"/>
              </a:spcBef>
            </a:pPr>
            <a:r>
              <a:rPr lang="en-GB" sz="2000">
                <a:latin typeface="Times New Roman" pitchFamily="18" charset="0"/>
                <a:ea typeface="宋体" charset="-122"/>
              </a:rPr>
              <a:t>These changes have the potential to reduce significantly the </a:t>
            </a:r>
            <a:r>
              <a:rPr lang="en-GB" sz="2000" i="1">
                <a:latin typeface="Times New Roman" pitchFamily="18" charset="0"/>
                <a:ea typeface="宋体" charset="-122"/>
              </a:rPr>
              <a:t>de facto</a:t>
            </a:r>
            <a:r>
              <a:rPr lang="en-GB" sz="2000">
                <a:latin typeface="Times New Roman" pitchFamily="18" charset="0"/>
                <a:ea typeface="宋体" charset="-122"/>
              </a:rPr>
              <a:t> dismissal costs for firms above 15 employees, by </a:t>
            </a:r>
            <a:r>
              <a:rPr lang="en-GB" sz="2000" b="1">
                <a:latin typeface="Times New Roman" pitchFamily="18" charset="0"/>
                <a:ea typeface="宋体" charset="-122"/>
              </a:rPr>
              <a:t>reducing the uncertainty </a:t>
            </a:r>
            <a:r>
              <a:rPr lang="en-GB" sz="2000">
                <a:latin typeface="Times New Roman" pitchFamily="18" charset="0"/>
                <a:ea typeface="宋体" charset="-122"/>
              </a:rPr>
              <a:t>and </a:t>
            </a:r>
            <a:r>
              <a:rPr lang="en-GB" sz="2000" b="1">
                <a:latin typeface="Times New Roman" pitchFamily="18" charset="0"/>
                <a:ea typeface="宋体" charset="-122"/>
              </a:rPr>
              <a:t>time</a:t>
            </a:r>
            <a:r>
              <a:rPr lang="en-GB" sz="2000">
                <a:latin typeface="Times New Roman" pitchFamily="18" charset="0"/>
                <a:ea typeface="宋体" charset="-122"/>
              </a:rPr>
              <a:t> involved in a dismissal procedure and the actual cost in case the dismissal is considered unfair. </a:t>
            </a:r>
          </a:p>
          <a:p>
            <a:pPr algn="just">
              <a:spcBef>
                <a:spcPct val="50000"/>
              </a:spcBef>
            </a:pPr>
            <a:endParaRPr lang="en-GB" sz="2000">
              <a:latin typeface="Times New Roman" pitchFamily="18" charset="0"/>
              <a:ea typeface="宋体" charset="-122"/>
            </a:endParaRPr>
          </a:p>
          <a:p>
            <a:pPr algn="just">
              <a:spcBef>
                <a:spcPct val="50000"/>
              </a:spcBef>
            </a:pPr>
            <a:r>
              <a:rPr lang="en-GB" sz="2000">
                <a:latin typeface="Times New Roman" pitchFamily="18" charset="0"/>
                <a:ea typeface="宋体" charset="-122"/>
              </a:rPr>
              <a:t>This also implies that </a:t>
            </a:r>
            <a:r>
              <a:rPr lang="en-GB" sz="2000" b="1">
                <a:latin typeface="Times New Roman" pitchFamily="18" charset="0"/>
                <a:ea typeface="宋体" charset="-122"/>
              </a:rPr>
              <a:t>the discontinuity</a:t>
            </a:r>
            <a:r>
              <a:rPr lang="en-GB" sz="2000">
                <a:latin typeface="Times New Roman" pitchFamily="18" charset="0"/>
                <a:ea typeface="宋体" charset="-122"/>
              </a:rPr>
              <a:t> at 15 has been </a:t>
            </a:r>
            <a:r>
              <a:rPr lang="en-GB" sz="2000" b="1">
                <a:latin typeface="Times New Roman" pitchFamily="18" charset="0"/>
                <a:ea typeface="宋体" charset="-122"/>
              </a:rPr>
              <a:t>greatly reduced</a:t>
            </a:r>
            <a:r>
              <a:rPr lang="en-GB" sz="2000">
                <a:latin typeface="Times New Roman" pitchFamily="18" charset="0"/>
                <a:ea typeface="宋体" charset="-122"/>
              </a:rPr>
              <a:t>.</a:t>
            </a:r>
            <a:endParaRPr lang="it-IT" sz="2000">
              <a:latin typeface="Times New Roman" pitchFamily="18" charset="0"/>
              <a:ea typeface="宋体" charset="-122"/>
            </a:endParaRPr>
          </a:p>
        </p:txBody>
      </p:sp>
      <p:sp>
        <p:nvSpPr>
          <p:cNvPr id="12291" name="Rectangle 2"/>
          <p:cNvSpPr txBox="1">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The 2012 Labour Market Reform</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395288" y="404813"/>
            <a:ext cx="7772400" cy="503237"/>
          </a:xfrm>
        </p:spPr>
        <p:txBody>
          <a:bodyPr/>
          <a:lstStyle/>
          <a:p>
            <a:pPr algn="l" eaLnBrk="1" hangingPunct="1"/>
            <a:r>
              <a:rPr lang="it-IT" sz="2800" b="1" smtClean="0">
                <a:latin typeface="Times New Roman" pitchFamily="18" charset="0"/>
              </a:rPr>
              <a:t>Data description - </a:t>
            </a:r>
            <a:r>
              <a:rPr lang="it-IT" sz="2800" b="1" i="1" smtClean="0">
                <a:latin typeface="Times New Roman" pitchFamily="18" charset="0"/>
              </a:rPr>
              <a:t>overview</a:t>
            </a:r>
          </a:p>
        </p:txBody>
      </p:sp>
      <p:sp>
        <p:nvSpPr>
          <p:cNvPr id="13315" name="Text Box 3"/>
          <p:cNvSpPr txBox="1">
            <a:spLocks noChangeArrowheads="1"/>
          </p:cNvSpPr>
          <p:nvPr/>
        </p:nvSpPr>
        <p:spPr bwMode="auto">
          <a:xfrm>
            <a:off x="395288" y="1125538"/>
            <a:ext cx="8208962" cy="13112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We collect for the </a:t>
            </a:r>
            <a:r>
              <a:rPr lang="en-GB" altLang="zh-CN" sz="2000" b="1">
                <a:latin typeface="Times New Roman" pitchFamily="18" charset="0"/>
                <a:ea typeface="宋体" charset="-122"/>
              </a:rPr>
              <a:t>first time </a:t>
            </a:r>
            <a:r>
              <a:rPr lang="en-GB" altLang="zh-CN" sz="2000">
                <a:latin typeface="Times New Roman" pitchFamily="18" charset="0"/>
                <a:ea typeface="宋体" charset="-122"/>
              </a:rPr>
              <a:t>an employer-employee dataset, based on three different </a:t>
            </a:r>
            <a:r>
              <a:rPr lang="en-GB" altLang="zh-CN" sz="2000" b="1">
                <a:latin typeface="Times New Roman" pitchFamily="18" charset="0"/>
                <a:ea typeface="宋体" charset="-122"/>
              </a:rPr>
              <a:t>administrative data sources</a:t>
            </a:r>
            <a:r>
              <a:rPr lang="en-GB" altLang="zh-CN" sz="2000">
                <a:latin typeface="Times New Roman" pitchFamily="18" charset="0"/>
                <a:ea typeface="宋体" charset="-122"/>
              </a:rPr>
              <a:t>. The different archives are linked through the use of unique firm tax codes. The resulting dataset is nationally representative of all Italian private firms with at least one employee in 2006.</a:t>
            </a:r>
            <a:r>
              <a:rPr lang="en-GB" altLang="zh-CN">
                <a:ea typeface="宋体" charset="-122"/>
              </a:rPr>
              <a:t> </a:t>
            </a:r>
            <a:r>
              <a:rPr lang="it-IT" altLang="zh-CN">
                <a:ea typeface="宋体" charset="-122"/>
              </a:rPr>
              <a:t> </a:t>
            </a:r>
            <a:endParaRPr lang="it-IT"/>
          </a:p>
        </p:txBody>
      </p:sp>
      <p:pic>
        <p:nvPicPr>
          <p:cNvPr id="13316" name="Immagine 8"/>
          <p:cNvPicPr>
            <a:picLocks noChangeAspect="1" noChangeArrowheads="1"/>
          </p:cNvPicPr>
          <p:nvPr/>
        </p:nvPicPr>
        <p:blipFill>
          <a:blip r:embed="rId2" cstate="print"/>
          <a:srcRect/>
          <a:stretch>
            <a:fillRect/>
          </a:stretch>
        </p:blipFill>
        <p:spPr bwMode="auto">
          <a:xfrm>
            <a:off x="1331913" y="2636838"/>
            <a:ext cx="6119812" cy="35544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3"/>
          <p:cNvSpPr txBox="1">
            <a:spLocks noChangeArrowheads="1"/>
          </p:cNvSpPr>
          <p:nvPr/>
        </p:nvSpPr>
        <p:spPr bwMode="auto">
          <a:xfrm>
            <a:off x="395288" y="1125538"/>
            <a:ext cx="8208962" cy="4054475"/>
          </a:xfrm>
          <a:prstGeom prst="rect">
            <a:avLst/>
          </a:prstGeom>
          <a:noFill/>
          <a:ln w="9525">
            <a:noFill/>
            <a:miter lim="800000"/>
            <a:headEnd/>
            <a:tailEnd/>
          </a:ln>
          <a:effectLst/>
        </p:spPr>
        <p:txBody>
          <a:bodyPr>
            <a:spAutoFit/>
          </a:bodyPr>
          <a:lstStyle/>
          <a:p>
            <a:pPr algn="just">
              <a:spcBef>
                <a:spcPct val="50000"/>
              </a:spcBef>
            </a:pPr>
            <a:r>
              <a:rPr lang="en-GB" altLang="zh-CN" sz="2000" b="1" i="1">
                <a:latin typeface="Times New Roman" pitchFamily="18" charset="0"/>
                <a:ea typeface="宋体" charset="-122"/>
              </a:rPr>
              <a:t>Italian Statistical Register of Active Enterprises</a:t>
            </a:r>
          </a:p>
          <a:p>
            <a:pPr algn="just">
              <a:spcBef>
                <a:spcPct val="50000"/>
              </a:spcBef>
            </a:pPr>
            <a:r>
              <a:rPr lang="en-GB" altLang="zh-CN" sz="2000">
                <a:latin typeface="Times New Roman" pitchFamily="18" charset="0"/>
                <a:ea typeface="宋体" charset="-122"/>
              </a:rPr>
              <a:t>The most reliable source on the universe of the Italian firms.</a:t>
            </a:r>
            <a:r>
              <a:rPr lang="it-IT" altLang="zh-CN" sz="2000">
                <a:latin typeface="Times New Roman" pitchFamily="18" charset="0"/>
                <a:ea typeface="宋体" charset="-122"/>
              </a:rPr>
              <a:t> </a:t>
            </a:r>
          </a:p>
          <a:p>
            <a:pPr algn="just">
              <a:spcBef>
                <a:spcPct val="50000"/>
              </a:spcBef>
            </a:pPr>
            <a:r>
              <a:rPr lang="en-GB" altLang="zh-CN" sz="2000">
                <a:latin typeface="Times New Roman" pitchFamily="18" charset="0"/>
                <a:ea typeface="宋体" charset="-122"/>
              </a:rPr>
              <a:t>We used a firm-level database that includes a 20% stratified random sample of all private firms active in 2006. These firms are followed during the period 2001-2009. </a:t>
            </a:r>
          </a:p>
          <a:p>
            <a:pPr algn="just">
              <a:spcBef>
                <a:spcPct val="50000"/>
              </a:spcBef>
            </a:pPr>
            <a:r>
              <a:rPr lang="en-GB" altLang="zh-CN" sz="2000">
                <a:latin typeface="Times New Roman" pitchFamily="18" charset="0"/>
                <a:ea typeface="宋体" charset="-122"/>
              </a:rPr>
              <a:t>The sampling design is defined to have a representativeness of the firm size, economic activity (2 digits) and the geographical distribution at the region level. </a:t>
            </a:r>
          </a:p>
          <a:p>
            <a:pPr algn="just">
              <a:spcBef>
                <a:spcPct val="50000"/>
              </a:spcBef>
            </a:pPr>
            <a:r>
              <a:rPr lang="en-GB" altLang="zh-CN" sz="2000">
                <a:latin typeface="Times New Roman" pitchFamily="18" charset="0"/>
                <a:ea typeface="宋体" charset="-122"/>
              </a:rPr>
              <a:t>ISTAT-ASIA provides information on the yearly stock of employment and allows distinguishing between employees and independent workers (i.e. self-employed working for the firm). It contains yearly sales for each firm.</a:t>
            </a:r>
            <a:r>
              <a:rPr lang="it-IT" altLang="zh-CN">
                <a:ea typeface="宋体" charset="-122"/>
              </a:rPr>
              <a:t> </a:t>
            </a:r>
            <a:endParaRPr lang="it-IT"/>
          </a:p>
        </p:txBody>
      </p:sp>
      <p:sp>
        <p:nvSpPr>
          <p:cNvPr id="14339"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Data description - </a:t>
            </a:r>
            <a:r>
              <a:rPr lang="it-IT" sz="2800" b="1" i="1">
                <a:solidFill>
                  <a:schemeClr val="tx2"/>
                </a:solidFill>
                <a:latin typeface="Times New Roman" pitchFamily="18" charset="0"/>
              </a:rPr>
              <a:t>details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395288" y="1125538"/>
            <a:ext cx="8208962" cy="2378075"/>
          </a:xfrm>
          <a:prstGeom prst="rect">
            <a:avLst/>
          </a:prstGeom>
          <a:noFill/>
          <a:ln w="9525">
            <a:noFill/>
            <a:miter lim="800000"/>
            <a:headEnd/>
            <a:tailEnd/>
          </a:ln>
          <a:effectLst/>
        </p:spPr>
        <p:txBody>
          <a:bodyPr>
            <a:spAutoFit/>
          </a:bodyPr>
          <a:lstStyle/>
          <a:p>
            <a:pPr algn="just">
              <a:spcBef>
                <a:spcPct val="50000"/>
              </a:spcBef>
            </a:pPr>
            <a:r>
              <a:rPr lang="en-GB" altLang="zh-CN" sz="2000" b="1" i="1">
                <a:latin typeface="Times New Roman" pitchFamily="18" charset="0"/>
                <a:ea typeface="宋体" charset="-122"/>
              </a:rPr>
              <a:t>Social Security Administration (INPS)</a:t>
            </a:r>
          </a:p>
          <a:p>
            <a:pPr algn="just">
              <a:spcBef>
                <a:spcPct val="50000"/>
              </a:spcBef>
            </a:pPr>
            <a:r>
              <a:rPr lang="en-GB" altLang="zh-CN" sz="2000">
                <a:latin typeface="Times New Roman" pitchFamily="18" charset="0"/>
                <a:ea typeface="宋体" charset="-122"/>
              </a:rPr>
              <a:t>Italian Social Security Administration (INPS) provides data on the level of employment, on a quarterly basis, divided between permanent and temporary employees. This information is available for the period 2008Q1-2011Q1 . Furthermore, firms’ utilization of STW schemes (i.e. the use of Cassa Integrazione in terms of the number of hours subsidized and the number of beneficiaries) is also available.</a:t>
            </a:r>
            <a:r>
              <a:rPr lang="it-IT" altLang="zh-CN">
                <a:ea typeface="宋体" charset="-122"/>
              </a:rPr>
              <a:t> </a:t>
            </a:r>
            <a:endParaRPr lang="it-IT"/>
          </a:p>
        </p:txBody>
      </p:sp>
      <p:sp>
        <p:nvSpPr>
          <p:cNvPr id="15363"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Data description - </a:t>
            </a:r>
            <a:r>
              <a:rPr lang="it-IT" sz="2800" b="1" i="1">
                <a:solidFill>
                  <a:schemeClr val="tx2"/>
                </a:solidFill>
                <a:latin typeface="Times New Roman" pitchFamily="18" charset="0"/>
              </a:rPr>
              <a:t>details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395288" y="1125538"/>
            <a:ext cx="8208962" cy="4970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defRPr/>
            </a:pPr>
            <a:r>
              <a:rPr lang="en-GB" altLang="zh-CN" sz="2000" dirty="0" smtClean="0">
                <a:latin typeface="Times New Roman" pitchFamily="18" charset="0"/>
                <a:ea typeface="宋体" charset="-122"/>
              </a:rPr>
              <a:t>The use of this source constitutes a key novelty of this paper. </a:t>
            </a:r>
          </a:p>
          <a:p>
            <a:pPr algn="just" eaLnBrk="1" hangingPunct="1">
              <a:spcBef>
                <a:spcPct val="50000"/>
              </a:spcBef>
              <a:defRPr/>
            </a:pPr>
            <a:r>
              <a:rPr lang="en-GB" altLang="zh-CN" sz="2000" dirty="0" smtClean="0">
                <a:latin typeface="Times New Roman" pitchFamily="18" charset="0"/>
                <a:ea typeface="宋体" charset="-122"/>
              </a:rPr>
              <a:t>The Ministerial Decree of October 30, 2007 obliges Italian firms to notify </a:t>
            </a:r>
            <a:r>
              <a:rPr lang="en-GB" altLang="zh-CN" sz="2000" b="1" dirty="0" smtClean="0">
                <a:latin typeface="Times New Roman" pitchFamily="18" charset="0"/>
                <a:ea typeface="宋体" charset="-122"/>
              </a:rPr>
              <a:t>all hires and separations, extensions or conversions</a:t>
            </a:r>
            <a:r>
              <a:rPr lang="en-GB" altLang="zh-CN" sz="2000" dirty="0" smtClean="0">
                <a:latin typeface="Times New Roman" pitchFamily="18" charset="0"/>
                <a:ea typeface="宋体" charset="-122"/>
              </a:rPr>
              <a:t> of job contracts to the Ministry of Labour.</a:t>
            </a:r>
            <a:r>
              <a:rPr lang="it-IT" altLang="zh-CN" sz="2000" dirty="0" smtClean="0">
                <a:latin typeface="Times New Roman" pitchFamily="18" charset="0"/>
                <a:ea typeface="宋体" charset="-122"/>
              </a:rPr>
              <a:t> </a:t>
            </a:r>
            <a:endParaRPr lang="en-GB" altLang="zh-CN" sz="2000" dirty="0" smtClean="0">
              <a:latin typeface="Times New Roman" pitchFamily="18" charset="0"/>
              <a:ea typeface="宋体" charset="-122"/>
            </a:endParaRPr>
          </a:p>
          <a:p>
            <a:pPr algn="just" eaLnBrk="1" hangingPunct="1">
              <a:spcBef>
                <a:spcPct val="50000"/>
              </a:spcBef>
              <a:defRPr/>
            </a:pPr>
            <a:r>
              <a:rPr lang="en-GB" altLang="zh-CN" sz="2000" dirty="0" smtClean="0">
                <a:latin typeface="Times New Roman" pitchFamily="18" charset="0"/>
                <a:ea typeface="宋体" charset="-122"/>
              </a:rPr>
              <a:t>The Informative System records each workforce movement in private and public Italian firms and provides information on:</a:t>
            </a:r>
          </a:p>
          <a:p>
            <a:pPr marL="342900" indent="-342900" algn="just" eaLnBrk="1" hangingPunct="1">
              <a:spcBef>
                <a:spcPct val="50000"/>
              </a:spcBef>
              <a:buFont typeface="Arial" pitchFamily="34" charset="0"/>
              <a:buChar char="•"/>
              <a:defRPr/>
            </a:pPr>
            <a:r>
              <a:rPr lang="en-GB" altLang="zh-CN" sz="2000" dirty="0" smtClean="0">
                <a:latin typeface="Times New Roman" pitchFamily="18" charset="0"/>
                <a:ea typeface="宋体" charset="-122"/>
              </a:rPr>
              <a:t>the precise date of the event; </a:t>
            </a:r>
          </a:p>
          <a:p>
            <a:pPr marL="342900" indent="-342900" algn="just" eaLnBrk="1" hangingPunct="1">
              <a:spcBef>
                <a:spcPct val="50000"/>
              </a:spcBef>
              <a:buFont typeface="Arial" pitchFamily="34" charset="0"/>
              <a:buChar char="•"/>
              <a:defRPr/>
            </a:pPr>
            <a:r>
              <a:rPr lang="en-GB" altLang="zh-CN" sz="2000" dirty="0" smtClean="0">
                <a:latin typeface="Times New Roman" pitchFamily="18" charset="0"/>
                <a:ea typeface="宋体" charset="-122"/>
              </a:rPr>
              <a:t>the identity of the worker, the identity of the firm; </a:t>
            </a:r>
          </a:p>
          <a:p>
            <a:pPr marL="342900" indent="-342900" algn="just" eaLnBrk="1" hangingPunct="1">
              <a:spcBef>
                <a:spcPct val="50000"/>
              </a:spcBef>
              <a:buFont typeface="Arial" pitchFamily="34" charset="0"/>
              <a:buChar char="•"/>
              <a:defRPr/>
            </a:pPr>
            <a:r>
              <a:rPr lang="en-GB" altLang="zh-CN" sz="2000" dirty="0" smtClean="0">
                <a:latin typeface="Times New Roman" pitchFamily="18" charset="0"/>
                <a:ea typeface="宋体" charset="-122"/>
              </a:rPr>
              <a:t>a rich set of worker characteristics: i.e. age, gender, nationality, educational level, domicile and for foreigners the reason and the term of residence permission; as well as job characteristics (the type of contract, part-time/full-time, standard weekly hours worked).</a:t>
            </a:r>
          </a:p>
          <a:p>
            <a:pPr algn="just" eaLnBrk="1" hangingPunct="1">
              <a:spcBef>
                <a:spcPct val="50000"/>
              </a:spcBef>
              <a:defRPr/>
            </a:pPr>
            <a:r>
              <a:rPr lang="en-GB" altLang="zh-CN" dirty="0" smtClean="0">
                <a:ea typeface="宋体" charset="-122"/>
              </a:rPr>
              <a:t> </a:t>
            </a:r>
            <a:endParaRPr lang="it-IT" dirty="0" smtClean="0"/>
          </a:p>
        </p:txBody>
      </p:sp>
      <p:sp>
        <p:nvSpPr>
          <p:cNvPr id="16387"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Data description - </a:t>
            </a:r>
            <a:r>
              <a:rPr lang="it-IT" sz="2800" b="1" i="1">
                <a:solidFill>
                  <a:schemeClr val="tx2"/>
                </a:solidFill>
                <a:latin typeface="Times New Roman" pitchFamily="18" charset="0"/>
              </a:rPr>
              <a:t>details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95288" y="1125538"/>
            <a:ext cx="8208962" cy="7016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Availability of information in CC related to separations of workers on temporary contracts.</a:t>
            </a:r>
            <a:r>
              <a:rPr lang="it-IT" altLang="zh-CN">
                <a:ea typeface="宋体" charset="-122"/>
              </a:rPr>
              <a:t> </a:t>
            </a:r>
            <a:endParaRPr lang="it-IT"/>
          </a:p>
        </p:txBody>
      </p:sp>
      <p:sp>
        <p:nvSpPr>
          <p:cNvPr id="17411"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Data description - </a:t>
            </a:r>
            <a:r>
              <a:rPr lang="it-IT" sz="2800" b="1" i="1">
                <a:solidFill>
                  <a:schemeClr val="tx2"/>
                </a:solidFill>
                <a:latin typeface="Times New Roman" pitchFamily="18" charset="0"/>
              </a:rPr>
              <a:t>limits</a:t>
            </a:r>
          </a:p>
        </p:txBody>
      </p:sp>
      <p:pic>
        <p:nvPicPr>
          <p:cNvPr id="17412" name="Immagine 22"/>
          <p:cNvPicPr>
            <a:picLocks noChangeAspect="1" noChangeArrowheads="1"/>
          </p:cNvPicPr>
          <p:nvPr/>
        </p:nvPicPr>
        <p:blipFill>
          <a:blip r:embed="rId2" cstate="print"/>
          <a:srcRect/>
          <a:stretch>
            <a:fillRect/>
          </a:stretch>
        </p:blipFill>
        <p:spPr bwMode="auto">
          <a:xfrm>
            <a:off x="611188" y="1916113"/>
            <a:ext cx="7777162" cy="4079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395288" y="404813"/>
            <a:ext cx="7772400" cy="503237"/>
          </a:xfrm>
        </p:spPr>
        <p:txBody>
          <a:bodyPr/>
          <a:lstStyle/>
          <a:p>
            <a:pPr algn="l" eaLnBrk="1" hangingPunct="1"/>
            <a:r>
              <a:rPr lang="it-IT" sz="2800" b="1" smtClean="0">
                <a:latin typeface="Times New Roman" pitchFamily="18" charset="0"/>
              </a:rPr>
              <a:t>Descriptive statistics – </a:t>
            </a:r>
            <a:r>
              <a:rPr lang="it-IT" sz="2800" b="1" i="1" smtClean="0">
                <a:latin typeface="Times New Roman" pitchFamily="18" charset="0"/>
              </a:rPr>
              <a:t>Measuring the threshold</a:t>
            </a:r>
          </a:p>
        </p:txBody>
      </p:sp>
      <p:sp>
        <p:nvSpPr>
          <p:cNvPr id="18435" name="Text Box 3"/>
          <p:cNvSpPr txBox="1">
            <a:spLocks noChangeArrowheads="1"/>
          </p:cNvSpPr>
          <p:nvPr/>
        </p:nvSpPr>
        <p:spPr bwMode="auto">
          <a:xfrm>
            <a:off x="395288" y="1560513"/>
            <a:ext cx="8208962" cy="35972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Since the discontinuity in employment is used to identify the impact of employment protection, the accurate measurement of the employment threshold is crucial. </a:t>
            </a:r>
          </a:p>
          <a:p>
            <a:pPr algn="just">
              <a:spcBef>
                <a:spcPct val="50000"/>
              </a:spcBef>
            </a:pPr>
            <a:r>
              <a:rPr lang="en-GB" altLang="zh-CN" sz="2000">
                <a:latin typeface="Times New Roman" pitchFamily="18" charset="0"/>
                <a:ea typeface="宋体" charset="-122"/>
              </a:rPr>
              <a:t>In the Labour Code, the threshold measure is defined in terms of </a:t>
            </a:r>
            <a:r>
              <a:rPr lang="en-GB" altLang="zh-CN" sz="2000" b="1">
                <a:latin typeface="Times New Roman" pitchFamily="18" charset="0"/>
                <a:ea typeface="宋体" charset="-122"/>
              </a:rPr>
              <a:t>full-time equivalent</a:t>
            </a:r>
            <a:r>
              <a:rPr lang="en-GB" altLang="zh-CN" sz="2000">
                <a:latin typeface="Times New Roman" pitchFamily="18" charset="0"/>
                <a:ea typeface="宋体" charset="-122"/>
              </a:rPr>
              <a:t> dependent employees. </a:t>
            </a:r>
          </a:p>
          <a:p>
            <a:pPr algn="just">
              <a:spcBef>
                <a:spcPct val="50000"/>
              </a:spcBef>
            </a:pPr>
            <a:r>
              <a:rPr lang="en-GB" altLang="zh-CN" sz="2000">
                <a:latin typeface="Times New Roman" pitchFamily="18" charset="0"/>
                <a:ea typeface="宋体" charset="-122"/>
              </a:rPr>
              <a:t>This means, first of all, that all temporary and permanent employees need to be included in the computation of employment, while </a:t>
            </a:r>
            <a:r>
              <a:rPr lang="en-GB" altLang="zh-CN" sz="2000" b="1">
                <a:latin typeface="Times New Roman" pitchFamily="18" charset="0"/>
                <a:ea typeface="宋体" charset="-122"/>
              </a:rPr>
              <a:t>independent contractors, consultants and apprentices</a:t>
            </a:r>
            <a:r>
              <a:rPr lang="en-GB" altLang="zh-CN" sz="2000">
                <a:latin typeface="Times New Roman" pitchFamily="18" charset="0"/>
                <a:ea typeface="宋体" charset="-122"/>
              </a:rPr>
              <a:t> should be ignored. </a:t>
            </a:r>
          </a:p>
          <a:p>
            <a:pPr algn="just">
              <a:spcBef>
                <a:spcPct val="50000"/>
              </a:spcBef>
            </a:pPr>
            <a:r>
              <a:rPr lang="en-GB" altLang="zh-CN" sz="2000">
                <a:latin typeface="Times New Roman" pitchFamily="18" charset="0"/>
                <a:ea typeface="宋体" charset="-122"/>
              </a:rPr>
              <a:t>It also implies that all permanent and temporary employees are measured in </a:t>
            </a:r>
            <a:r>
              <a:rPr lang="en-GB" altLang="zh-CN" sz="2000" b="1">
                <a:latin typeface="Times New Roman" pitchFamily="18" charset="0"/>
                <a:ea typeface="宋体" charset="-122"/>
              </a:rPr>
              <a:t>proportion</a:t>
            </a:r>
            <a:r>
              <a:rPr lang="en-GB" altLang="zh-CN" sz="2000">
                <a:latin typeface="Times New Roman" pitchFamily="18" charset="0"/>
                <a:ea typeface="宋体" charset="-122"/>
              </a:rPr>
              <a:t> to their usual working hours.</a:t>
            </a:r>
            <a:r>
              <a:rPr lang="en-GB" altLang="zh-CN">
                <a:ea typeface="宋体" charset="-122"/>
              </a:rPr>
              <a:t> </a:t>
            </a:r>
            <a:endParaRPr lang="it-IT"/>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539750" y="1196975"/>
            <a:ext cx="8208963" cy="396875"/>
          </a:xfrm>
          <a:prstGeom prst="rect">
            <a:avLst/>
          </a:prstGeom>
          <a:noFill/>
          <a:ln w="9525">
            <a:noFill/>
            <a:miter lim="800000"/>
            <a:headEnd/>
            <a:tailEnd/>
          </a:ln>
          <a:effectLst/>
        </p:spPr>
        <p:txBody>
          <a:bodyPr>
            <a:spAutoFit/>
          </a:bodyPr>
          <a:lstStyle/>
          <a:p>
            <a:pPr>
              <a:spcBef>
                <a:spcPct val="50000"/>
              </a:spcBef>
            </a:pPr>
            <a:r>
              <a:rPr lang="en-GB" altLang="zh-CN" sz="2000">
                <a:latin typeface="Times New Roman" pitchFamily="18" charset="0"/>
                <a:ea typeface="宋体" charset="-122"/>
              </a:rPr>
              <a:t>Job contracts relevant for the 15 employee threshold</a:t>
            </a:r>
            <a:r>
              <a:rPr lang="it-IT" altLang="zh-CN">
                <a:ea typeface="宋体" charset="-122"/>
              </a:rPr>
              <a:t> </a:t>
            </a:r>
            <a:endParaRPr lang="it-IT"/>
          </a:p>
        </p:txBody>
      </p:sp>
      <p:sp>
        <p:nvSpPr>
          <p:cNvPr id="19459"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Descriptive statistics – </a:t>
            </a:r>
            <a:r>
              <a:rPr lang="it-IT" sz="2800" b="1" i="1">
                <a:solidFill>
                  <a:schemeClr val="tx2"/>
                </a:solidFill>
                <a:latin typeface="Times New Roman" pitchFamily="18" charset="0"/>
              </a:rPr>
              <a:t>Measuring the threshold</a:t>
            </a:r>
          </a:p>
        </p:txBody>
      </p:sp>
      <p:pic>
        <p:nvPicPr>
          <p:cNvPr id="19460" name="Immagine 16"/>
          <p:cNvPicPr>
            <a:picLocks noChangeAspect="1" noChangeArrowheads="1"/>
          </p:cNvPicPr>
          <p:nvPr/>
        </p:nvPicPr>
        <p:blipFill>
          <a:blip r:embed="rId2" cstate="print"/>
          <a:srcRect/>
          <a:stretch>
            <a:fillRect/>
          </a:stretch>
        </p:blipFill>
        <p:spPr bwMode="auto">
          <a:xfrm>
            <a:off x="539750" y="1844675"/>
            <a:ext cx="7488238" cy="1938338"/>
          </a:xfrm>
          <a:prstGeom prst="rect">
            <a:avLst/>
          </a:prstGeom>
          <a:noFill/>
          <a:ln w="9525">
            <a:noFill/>
            <a:miter lim="800000"/>
            <a:headEnd/>
            <a:tailEnd/>
          </a:ln>
        </p:spPr>
      </p:pic>
      <p:sp>
        <p:nvSpPr>
          <p:cNvPr id="19461" name="Rectangle 7"/>
          <p:cNvSpPr>
            <a:spLocks noChangeArrowheads="1"/>
          </p:cNvSpPr>
          <p:nvPr/>
        </p:nvSpPr>
        <p:spPr bwMode="auto">
          <a:xfrm rot="10800000" flipV="1">
            <a:off x="539750" y="4149725"/>
            <a:ext cx="7456488" cy="701675"/>
          </a:xfrm>
          <a:prstGeom prst="rect">
            <a:avLst/>
          </a:prstGeom>
          <a:noFill/>
          <a:ln w="9525">
            <a:noFill/>
            <a:miter lim="800000"/>
            <a:headEnd/>
            <a:tailEnd/>
          </a:ln>
          <a:effectLst/>
        </p:spPr>
        <p:txBody>
          <a:bodyPr anchor="ctr">
            <a:spAutoFit/>
          </a:bodyPr>
          <a:lstStyle/>
          <a:p>
            <a:pPr eaLnBrk="0" hangingPunct="0"/>
            <a:r>
              <a:rPr lang="en-GB" altLang="zh-CN" sz="2000">
                <a:latin typeface="Times New Roman" pitchFamily="18" charset="0"/>
                <a:ea typeface="宋体" charset="-122"/>
              </a:rPr>
              <a:t>The measure of threshold used in our paper is likely to be considerably more accurate than that used in previous studies</a:t>
            </a:r>
            <a:r>
              <a:rPr lang="it-IT" altLang="zh-CN">
                <a:ea typeface="宋体" charset="-122"/>
              </a:rPr>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3"/>
          <p:cNvSpPr txBox="1">
            <a:spLocks noChangeArrowheads="1"/>
          </p:cNvSpPr>
          <p:nvPr/>
        </p:nvSpPr>
        <p:spPr bwMode="auto">
          <a:xfrm>
            <a:off x="395288" y="1335088"/>
            <a:ext cx="8208962" cy="2508250"/>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The resulting dataset consists of </a:t>
            </a:r>
            <a:r>
              <a:rPr lang="en-GB" altLang="zh-CN" sz="2000" b="1">
                <a:latin typeface="Times New Roman" pitchFamily="18" charset="0"/>
                <a:ea typeface="宋体" charset="-122"/>
              </a:rPr>
              <a:t>122,326 firms</a:t>
            </a:r>
            <a:r>
              <a:rPr lang="en-GB" altLang="zh-CN" sz="2000">
                <a:latin typeface="Times New Roman" pitchFamily="18" charset="0"/>
                <a:ea typeface="宋体" charset="-122"/>
              </a:rPr>
              <a:t> with complete information in 2008 and 2009 and at least one permanent employee. We focus exclusively on firms with 6 to 25 employees.</a:t>
            </a:r>
            <a:r>
              <a:rPr lang="it-IT" altLang="zh-CN">
                <a:ea typeface="宋体" charset="-122"/>
              </a:rPr>
              <a:t> </a:t>
            </a:r>
            <a:r>
              <a:rPr lang="en-GB" altLang="zh-CN">
                <a:ea typeface="宋体" charset="-122"/>
              </a:rPr>
              <a:t> </a:t>
            </a:r>
          </a:p>
          <a:p>
            <a:pPr algn="just">
              <a:spcBef>
                <a:spcPct val="50000"/>
              </a:spcBef>
            </a:pPr>
            <a:endParaRPr lang="en-GB" altLang="zh-CN">
              <a:ea typeface="宋体" charset="-122"/>
            </a:endParaRPr>
          </a:p>
          <a:p>
            <a:pPr algn="just">
              <a:spcBef>
                <a:spcPct val="50000"/>
              </a:spcBef>
            </a:pPr>
            <a:r>
              <a:rPr lang="en-GB" altLang="zh-CN" sz="2000">
                <a:latin typeface="Times New Roman" pitchFamily="18" charset="0"/>
                <a:ea typeface="宋体" charset="-122"/>
              </a:rPr>
              <a:t>Approximately </a:t>
            </a:r>
            <a:r>
              <a:rPr lang="en-GB" altLang="zh-CN" sz="2000" b="1">
                <a:latin typeface="Times New Roman" pitchFamily="18" charset="0"/>
                <a:ea typeface="宋体" charset="-122"/>
              </a:rPr>
              <a:t>29%</a:t>
            </a:r>
            <a:r>
              <a:rPr lang="en-GB" altLang="zh-CN" sz="2000">
                <a:latin typeface="Times New Roman" pitchFamily="18" charset="0"/>
                <a:ea typeface="宋体" charset="-122"/>
              </a:rPr>
              <a:t> of our sample relates to firms with 6 to 25 employees. Micro-firms with less than 6 employees account for </a:t>
            </a:r>
            <a:r>
              <a:rPr lang="en-GB" altLang="zh-CN" sz="2000" b="1">
                <a:latin typeface="Times New Roman" pitchFamily="18" charset="0"/>
                <a:ea typeface="宋体" charset="-122"/>
              </a:rPr>
              <a:t>65%</a:t>
            </a:r>
            <a:r>
              <a:rPr lang="en-GB" altLang="zh-CN" sz="2000">
                <a:latin typeface="Times New Roman" pitchFamily="18" charset="0"/>
                <a:ea typeface="宋体" charset="-122"/>
              </a:rPr>
              <a:t> of the sample, while firms with more than 25 employees account for just 6%. </a:t>
            </a:r>
            <a:endParaRPr lang="it-IT" sz="2000">
              <a:latin typeface="Times New Roman" pitchFamily="18" charset="0"/>
              <a:ea typeface="宋体" charset="-122"/>
            </a:endParaRPr>
          </a:p>
        </p:txBody>
      </p:sp>
      <p:sp>
        <p:nvSpPr>
          <p:cNvPr id="20483"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Descriptive statistics – </a:t>
            </a:r>
            <a:r>
              <a:rPr lang="it-IT" sz="2800" b="1" i="1">
                <a:solidFill>
                  <a:schemeClr val="tx2"/>
                </a:solidFill>
                <a:latin typeface="Times New Roman" pitchFamily="18" charset="0"/>
              </a:rPr>
              <a:t>First evidences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68313" y="404813"/>
            <a:ext cx="7772400" cy="576262"/>
          </a:xfrm>
        </p:spPr>
        <p:txBody>
          <a:bodyPr/>
          <a:lstStyle/>
          <a:p>
            <a:pPr algn="l" eaLnBrk="1" hangingPunct="1"/>
            <a:r>
              <a:rPr lang="it-IT" sz="2800" b="1" smtClean="0">
                <a:latin typeface="Times New Roman" pitchFamily="18" charset="0"/>
              </a:rPr>
              <a:t>Overview</a:t>
            </a:r>
          </a:p>
        </p:txBody>
      </p:sp>
      <p:sp>
        <p:nvSpPr>
          <p:cNvPr id="3075" name="Rectangle 3"/>
          <p:cNvSpPr>
            <a:spLocks noGrp="1" noChangeArrowheads="1"/>
          </p:cNvSpPr>
          <p:nvPr>
            <p:ph type="subTitle" idx="1"/>
          </p:nvPr>
        </p:nvSpPr>
        <p:spPr>
          <a:xfrm>
            <a:off x="468313" y="1412875"/>
            <a:ext cx="8064500" cy="4608513"/>
          </a:xfrm>
        </p:spPr>
        <p:txBody>
          <a:bodyPr/>
          <a:lstStyle/>
          <a:p>
            <a:pPr marL="609600" indent="-609600" algn="l" eaLnBrk="1" hangingPunct="1">
              <a:lnSpc>
                <a:spcPct val="150000"/>
              </a:lnSpc>
              <a:buFont typeface="Wingdings" pitchFamily="2" charset="2"/>
              <a:buChar char="ü"/>
            </a:pPr>
            <a:r>
              <a:rPr lang="it-IT" sz="2100" smtClean="0">
                <a:latin typeface="Times New Roman" pitchFamily="18" charset="0"/>
              </a:rPr>
              <a:t>Motivation</a:t>
            </a:r>
          </a:p>
          <a:p>
            <a:pPr marL="609600" indent="-609600" algn="l" eaLnBrk="1" hangingPunct="1">
              <a:lnSpc>
                <a:spcPct val="150000"/>
              </a:lnSpc>
              <a:buFont typeface="Wingdings" pitchFamily="2" charset="2"/>
              <a:buChar char="ü"/>
            </a:pPr>
            <a:r>
              <a:rPr lang="it-IT" sz="2100" smtClean="0">
                <a:latin typeface="Times New Roman" pitchFamily="18" charset="0"/>
              </a:rPr>
              <a:t>Institutional Background</a:t>
            </a:r>
          </a:p>
          <a:p>
            <a:pPr marL="609600" indent="-609600" algn="l" eaLnBrk="1" hangingPunct="1">
              <a:lnSpc>
                <a:spcPct val="150000"/>
              </a:lnSpc>
              <a:buFont typeface="Wingdings" pitchFamily="2" charset="2"/>
              <a:buChar char="ü"/>
            </a:pPr>
            <a:r>
              <a:rPr lang="it-IT" sz="2100" smtClean="0">
                <a:latin typeface="Times New Roman" pitchFamily="18" charset="0"/>
              </a:rPr>
              <a:t>Data, Descriptive statistics</a:t>
            </a:r>
          </a:p>
          <a:p>
            <a:pPr marL="609600" indent="-609600" algn="l" eaLnBrk="1" hangingPunct="1">
              <a:lnSpc>
                <a:spcPct val="150000"/>
              </a:lnSpc>
              <a:buFont typeface="Wingdings" pitchFamily="2" charset="2"/>
              <a:buChar char="ü"/>
            </a:pPr>
            <a:r>
              <a:rPr lang="it-IT" sz="2100" smtClean="0">
                <a:latin typeface="Times New Roman" pitchFamily="18" charset="0"/>
              </a:rPr>
              <a:t>Econometric Methodology and results</a:t>
            </a:r>
          </a:p>
          <a:p>
            <a:pPr marL="609600" indent="-609600" algn="l" eaLnBrk="1" hangingPunct="1">
              <a:lnSpc>
                <a:spcPct val="150000"/>
              </a:lnSpc>
              <a:buFont typeface="Wingdings" pitchFamily="2" charset="2"/>
              <a:buChar char="ü"/>
            </a:pPr>
            <a:r>
              <a:rPr lang="it-IT" sz="2000" smtClean="0">
                <a:latin typeface="Times New Roman" pitchFamily="18" charset="0"/>
              </a:rPr>
              <a:t>R</a:t>
            </a:r>
            <a:r>
              <a:rPr lang="it-IT" sz="2100" smtClean="0">
                <a:latin typeface="Times New Roman" pitchFamily="18" charset="0"/>
              </a:rPr>
              <a:t>obustness Checks</a:t>
            </a:r>
          </a:p>
          <a:p>
            <a:pPr marL="609600" indent="-609600" algn="l" eaLnBrk="1" hangingPunct="1">
              <a:lnSpc>
                <a:spcPct val="150000"/>
              </a:lnSpc>
              <a:buFont typeface="Wingdings" pitchFamily="2" charset="2"/>
              <a:buChar char="ü"/>
            </a:pPr>
            <a:r>
              <a:rPr lang="it-IT" sz="2100" smtClean="0">
                <a:latin typeface="Times New Roman" pitchFamily="18" charset="0"/>
              </a:rPr>
              <a:t>Conclusions</a:t>
            </a:r>
          </a:p>
          <a:p>
            <a:pPr marL="609600" indent="-609600" algn="l" eaLnBrk="1" hangingPunct="1">
              <a:lnSpc>
                <a:spcPct val="150000"/>
              </a:lnSpc>
              <a:buFont typeface="Wingdings" pitchFamily="2" charset="2"/>
              <a:buNone/>
            </a:pPr>
            <a:endParaRPr lang="it-IT" sz="2100" smtClean="0">
              <a:latin typeface="Times New Roman" pitchFamily="18" charset="0"/>
            </a:endParaRPr>
          </a:p>
          <a:p>
            <a:pPr marL="609600" indent="-609600" algn="l" eaLnBrk="1" hangingPunct="1">
              <a:lnSpc>
                <a:spcPct val="150000"/>
              </a:lnSpc>
            </a:pPr>
            <a:endParaRPr lang="it-IT" sz="2100" smtClean="0">
              <a:latin typeface="Times New Roman" pitchFamily="18" charset="0"/>
            </a:endParaRPr>
          </a:p>
          <a:p>
            <a:pPr marL="609600" indent="-609600" algn="l" eaLnBrk="1" hangingPunct="1">
              <a:lnSpc>
                <a:spcPct val="150000"/>
              </a:lnSpc>
            </a:pPr>
            <a:endParaRPr lang="it-IT" sz="2100" smtClean="0">
              <a:latin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395288" y="404813"/>
            <a:ext cx="7772400" cy="503237"/>
          </a:xfrm>
        </p:spPr>
        <p:txBody>
          <a:bodyPr/>
          <a:lstStyle/>
          <a:p>
            <a:pPr algn="l" eaLnBrk="1" hangingPunct="1"/>
            <a:r>
              <a:rPr lang="it-IT" sz="2800" b="1" smtClean="0">
                <a:latin typeface="Times New Roman" pitchFamily="18" charset="0"/>
              </a:rPr>
              <a:t>Econometric Methodology</a:t>
            </a:r>
          </a:p>
        </p:txBody>
      </p:sp>
      <p:sp>
        <p:nvSpPr>
          <p:cNvPr id="21507" name="Text Box 3"/>
          <p:cNvSpPr txBox="1">
            <a:spLocks noChangeArrowheads="1"/>
          </p:cNvSpPr>
          <p:nvPr/>
        </p:nvSpPr>
        <p:spPr bwMode="auto">
          <a:xfrm>
            <a:off x="395288" y="1441450"/>
            <a:ext cx="8208962" cy="31400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Employment protection provisions in Italy vary according to firm size and thus provide a natural application for a </a:t>
            </a:r>
            <a:r>
              <a:rPr lang="en-GB" altLang="zh-CN" sz="2000" b="1">
                <a:latin typeface="Times New Roman" pitchFamily="18" charset="0"/>
                <a:ea typeface="宋体" charset="-122"/>
              </a:rPr>
              <a:t>regression discontinuity design</a:t>
            </a:r>
            <a:r>
              <a:rPr lang="en-GB" altLang="zh-CN" sz="2000">
                <a:latin typeface="Times New Roman" pitchFamily="18" charset="0"/>
                <a:ea typeface="宋体" charset="-122"/>
              </a:rPr>
              <a:t> (RDD). </a:t>
            </a:r>
          </a:p>
          <a:p>
            <a:pPr algn="just">
              <a:spcBef>
                <a:spcPct val="50000"/>
              </a:spcBef>
            </a:pPr>
            <a:r>
              <a:rPr lang="en-GB" altLang="zh-CN" sz="2000">
                <a:latin typeface="Times New Roman" pitchFamily="18" charset="0"/>
                <a:ea typeface="宋体" charset="-122"/>
              </a:rPr>
              <a:t>The main idea of RDD is that individuals (firms in this case) just below the threshold provide a </a:t>
            </a:r>
            <a:r>
              <a:rPr lang="en-GB" altLang="zh-CN" sz="2000" b="1">
                <a:latin typeface="Times New Roman" pitchFamily="18" charset="0"/>
                <a:ea typeface="宋体" charset="-122"/>
              </a:rPr>
              <a:t>good counterfactual</a:t>
            </a:r>
            <a:r>
              <a:rPr lang="en-GB" altLang="zh-CN" sz="2000">
                <a:latin typeface="Times New Roman" pitchFamily="18" charset="0"/>
                <a:ea typeface="宋体" charset="-122"/>
              </a:rPr>
              <a:t> for those just above the threshold (the “treated”). </a:t>
            </a:r>
          </a:p>
          <a:p>
            <a:pPr algn="just">
              <a:spcBef>
                <a:spcPct val="50000"/>
              </a:spcBef>
            </a:pPr>
            <a:r>
              <a:rPr lang="en-GB" altLang="zh-CN" sz="2000">
                <a:latin typeface="Times New Roman" pitchFamily="18" charset="0"/>
                <a:ea typeface="宋体" charset="-122"/>
              </a:rPr>
              <a:t>The main advantage of RDD in comparison with other non-experimental approaches is that it relies on relatively </a:t>
            </a:r>
            <a:r>
              <a:rPr lang="en-GB" altLang="zh-CN" sz="2000" b="1">
                <a:latin typeface="Times New Roman" pitchFamily="18" charset="0"/>
                <a:ea typeface="宋体" charset="-122"/>
              </a:rPr>
              <a:t>weak assumptions</a:t>
            </a:r>
            <a:r>
              <a:rPr lang="en-GB" altLang="zh-CN" sz="2000">
                <a:latin typeface="Times New Roman" pitchFamily="18" charset="0"/>
                <a:ea typeface="宋体" charset="-122"/>
              </a:rPr>
              <a:t> (Hahn, Todd and Van der Klaauw, 2001; Lee and Lemieux, 2010) and, consequently, may provide </a:t>
            </a:r>
            <a:r>
              <a:rPr lang="en-GB" altLang="zh-CN" sz="2000" b="1">
                <a:latin typeface="Times New Roman" pitchFamily="18" charset="0"/>
                <a:ea typeface="宋体" charset="-122"/>
              </a:rPr>
              <a:t>more credible</a:t>
            </a:r>
            <a:r>
              <a:rPr lang="en-GB" altLang="zh-CN" sz="2000">
                <a:latin typeface="Times New Roman" pitchFamily="18" charset="0"/>
                <a:ea typeface="宋体" charset="-122"/>
              </a:rPr>
              <a:t> results. </a:t>
            </a:r>
            <a:endParaRPr lang="it-IT"/>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a:t>
            </a:r>
          </a:p>
        </p:txBody>
      </p:sp>
      <p:pic>
        <p:nvPicPr>
          <p:cNvPr id="22531"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47813" y="1196975"/>
            <a:ext cx="5832475" cy="646113"/>
          </a:xfrm>
          <a:prstGeom prst="rect">
            <a:avLst/>
          </a:prstGeom>
          <a:noFill/>
          <a:ln w="9525">
            <a:noFill/>
            <a:miter lim="800000"/>
            <a:headEnd/>
            <a:tailEnd/>
          </a:ln>
        </p:spPr>
      </p:pic>
      <p:pic>
        <p:nvPicPr>
          <p:cNvPr id="22532"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348038" y="2420938"/>
            <a:ext cx="1439862" cy="230187"/>
          </a:xfrm>
          <a:prstGeom prst="rect">
            <a:avLst/>
          </a:prstGeom>
          <a:noFill/>
          <a:ln w="9525">
            <a:noFill/>
            <a:miter lim="800000"/>
            <a:headEnd/>
            <a:tailEnd/>
          </a:ln>
        </p:spPr>
      </p:pic>
      <p:sp>
        <p:nvSpPr>
          <p:cNvPr id="22533" name="Text Box 8"/>
          <p:cNvSpPr txBox="1">
            <a:spLocks noChangeArrowheads="1"/>
          </p:cNvSpPr>
          <p:nvPr/>
        </p:nvSpPr>
        <p:spPr bwMode="auto">
          <a:xfrm>
            <a:off x="468313" y="3429000"/>
            <a:ext cx="7920037" cy="19208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where </a:t>
            </a:r>
            <a:r>
              <a:rPr lang="en-GB" altLang="zh-CN" sz="2000" b="1">
                <a:latin typeface="Times New Roman" pitchFamily="18" charset="0"/>
                <a:ea typeface="宋体" charset="-122"/>
              </a:rPr>
              <a:t>Y</a:t>
            </a:r>
            <a:r>
              <a:rPr lang="en-GB" altLang="zh-CN" sz="2000">
                <a:latin typeface="Times New Roman" pitchFamily="18" charset="0"/>
                <a:ea typeface="宋体" charset="-122"/>
              </a:rPr>
              <a:t> refers to the outcome variable of interest in firm i; </a:t>
            </a:r>
            <a:r>
              <a:rPr lang="en-GB" altLang="zh-CN" sz="2000" b="1">
                <a:latin typeface="Times New Roman" pitchFamily="18" charset="0"/>
                <a:ea typeface="宋体" charset="-122"/>
              </a:rPr>
              <a:t>F</a:t>
            </a:r>
            <a:r>
              <a:rPr lang="en-GB" altLang="zh-CN" sz="2000">
                <a:latin typeface="Times New Roman" pitchFamily="18" charset="0"/>
                <a:ea typeface="宋体" charset="-122"/>
              </a:rPr>
              <a:t> refers to level of dependent employment and </a:t>
            </a:r>
            <a:r>
              <a:rPr lang="en-GB" altLang="zh-CN" sz="2000" b="1">
                <a:latin typeface="Times New Roman" pitchFamily="18" charset="0"/>
                <a:ea typeface="宋体" charset="-122"/>
              </a:rPr>
              <a:t>T</a:t>
            </a:r>
            <a:r>
              <a:rPr lang="en-GB" altLang="zh-CN" sz="2000">
                <a:latin typeface="Times New Roman" pitchFamily="18" charset="0"/>
                <a:ea typeface="宋体" charset="-122"/>
              </a:rPr>
              <a:t> the employment threshold set in the EP legislation (i.e. 15 in Italy); </a:t>
            </a:r>
            <a:r>
              <a:rPr lang="en-GB" altLang="zh-CN" sz="2000" b="1">
                <a:latin typeface="Times New Roman" pitchFamily="18" charset="0"/>
                <a:ea typeface="宋体" charset="-122"/>
              </a:rPr>
              <a:t>D</a:t>
            </a:r>
            <a:r>
              <a:rPr lang="en-GB" altLang="zh-CN" sz="2000">
                <a:latin typeface="Times New Roman" pitchFamily="18" charset="0"/>
                <a:ea typeface="宋体" charset="-122"/>
              </a:rPr>
              <a:t> a treatment dummy that equals 1 if dependent employment is larger than the threshold and zero otherwise; </a:t>
            </a:r>
            <a:r>
              <a:rPr lang="en-GB" altLang="zh-CN" sz="2000" b="1">
                <a:latin typeface="Times New Roman" pitchFamily="18" charset="0"/>
                <a:ea typeface="宋体" charset="-122"/>
              </a:rPr>
              <a:t>X</a:t>
            </a:r>
            <a:r>
              <a:rPr lang="en-GB" altLang="zh-CN" sz="2000">
                <a:latin typeface="Times New Roman" pitchFamily="18" charset="0"/>
                <a:ea typeface="宋体" charset="-122"/>
              </a:rPr>
              <a:t> represents a vector of predetermined control variables that are included to reduce the sampling variability of our RDD estimator.</a:t>
            </a:r>
            <a:r>
              <a:rPr lang="it-IT" altLang="zh-CN" sz="2000">
                <a:latin typeface="Times New Roman" pitchFamily="18" charset="0"/>
                <a:ea typeface="宋体" charset="-122"/>
              </a:rPr>
              <a:t> </a:t>
            </a:r>
            <a:endParaRPr lang="it-IT" sz="2000">
              <a:latin typeface="Times New Roman" pitchFamily="18" charset="0"/>
              <a:ea typeface="宋体" charset="-12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3"/>
          <p:cNvSpPr txBox="1">
            <a:spLocks noChangeArrowheads="1"/>
          </p:cNvSpPr>
          <p:nvPr/>
        </p:nvSpPr>
        <p:spPr bwMode="auto">
          <a:xfrm>
            <a:off x="395288" y="1052513"/>
            <a:ext cx="8208962" cy="4162425"/>
          </a:xfrm>
          <a:prstGeom prst="rect">
            <a:avLst/>
          </a:prstGeom>
          <a:noFill/>
          <a:ln w="9525">
            <a:noFill/>
            <a:miter lim="800000"/>
            <a:headEnd/>
            <a:tailEnd/>
          </a:ln>
          <a:effectLst/>
        </p:spPr>
        <p:txBody>
          <a:bodyPr>
            <a:spAutoFit/>
          </a:bodyPr>
          <a:lstStyle/>
          <a:p>
            <a:pPr algn="just">
              <a:spcBef>
                <a:spcPct val="50000"/>
              </a:spcBef>
            </a:pPr>
            <a:r>
              <a:rPr lang="en-US" altLang="zh-CN" sz="2000" i="1">
                <a:latin typeface="Times New Roman" pitchFamily="18" charset="0"/>
                <a:ea typeface="宋体" charset="-122"/>
              </a:rPr>
              <a:t>Assessing the validity of the RDD</a:t>
            </a:r>
            <a:r>
              <a:rPr lang="en-US" altLang="zh-CN">
                <a:ea typeface="宋体" charset="-122"/>
              </a:rPr>
              <a:t> </a:t>
            </a:r>
          </a:p>
          <a:p>
            <a:pPr algn="just">
              <a:spcBef>
                <a:spcPct val="50000"/>
              </a:spcBef>
            </a:pPr>
            <a:endParaRPr lang="en-US" altLang="zh-CN">
              <a:ea typeface="宋体" charset="-122"/>
            </a:endParaRPr>
          </a:p>
          <a:p>
            <a:pPr algn="just">
              <a:spcBef>
                <a:spcPct val="50000"/>
              </a:spcBef>
            </a:pPr>
            <a:r>
              <a:rPr lang="en-GB" altLang="zh-CN" sz="2000">
                <a:latin typeface="Times New Roman" pitchFamily="18" charset="0"/>
                <a:ea typeface="宋体" charset="-122"/>
              </a:rPr>
              <a:t>The equation yields unbiased estimates as long as the behavioural assumption that firms do not “precisely” </a:t>
            </a:r>
            <a:r>
              <a:rPr lang="en-GB" altLang="zh-CN" sz="2000" b="1">
                <a:latin typeface="Times New Roman" pitchFamily="18" charset="0"/>
                <a:ea typeface="宋体" charset="-122"/>
              </a:rPr>
              <a:t>manipulate</a:t>
            </a:r>
            <a:r>
              <a:rPr lang="en-GB" altLang="zh-CN" sz="2000">
                <a:latin typeface="Times New Roman" pitchFamily="18" charset="0"/>
                <a:ea typeface="宋体" charset="-122"/>
              </a:rPr>
              <a:t> the assignment variable around the threshold is valid. </a:t>
            </a:r>
            <a:r>
              <a:rPr lang="en-US" altLang="zh-CN" sz="2000">
                <a:latin typeface="Times New Roman" pitchFamily="18" charset="0"/>
                <a:ea typeface="宋体" charset="-122"/>
              </a:rPr>
              <a:t>In order to assess the validity of the RDD approach in the present context, we conducted three different tests:</a:t>
            </a:r>
          </a:p>
          <a:p>
            <a:pPr algn="just">
              <a:spcBef>
                <a:spcPct val="50000"/>
              </a:spcBef>
              <a:buFont typeface="Wingdings" pitchFamily="2" charset="2"/>
              <a:buChar char="ü"/>
            </a:pPr>
            <a:r>
              <a:rPr lang="it-IT" altLang="zh-CN">
                <a:ea typeface="宋体" charset="-122"/>
              </a:rPr>
              <a:t> </a:t>
            </a:r>
            <a:r>
              <a:rPr lang="it-IT" altLang="zh-CN" sz="2000" b="1">
                <a:latin typeface="Times New Roman" pitchFamily="18" charset="0"/>
                <a:ea typeface="宋体" charset="-122"/>
              </a:rPr>
              <a:t>Continuity</a:t>
            </a:r>
            <a:r>
              <a:rPr lang="it-IT" altLang="zh-CN" sz="2000">
                <a:latin typeface="Times New Roman" pitchFamily="18" charset="0"/>
                <a:ea typeface="宋体" charset="-122"/>
              </a:rPr>
              <a:t> of the firm-size density around the EP-threshold (McCrary, 2008);</a:t>
            </a:r>
          </a:p>
          <a:p>
            <a:pPr algn="just">
              <a:spcBef>
                <a:spcPct val="50000"/>
              </a:spcBef>
              <a:buFont typeface="Wingdings" pitchFamily="2" charset="2"/>
              <a:buChar char="ü"/>
            </a:pPr>
            <a:r>
              <a:rPr lang="it-IT" altLang="zh-CN" sz="2000">
                <a:latin typeface="Times New Roman" pitchFamily="18" charset="0"/>
                <a:ea typeface="宋体" charset="-122"/>
              </a:rPr>
              <a:t> </a:t>
            </a:r>
            <a:r>
              <a:rPr lang="it-IT" altLang="zh-CN" sz="2000" b="1">
                <a:latin typeface="Times New Roman" pitchFamily="18" charset="0"/>
                <a:ea typeface="宋体" charset="-122"/>
              </a:rPr>
              <a:t>Propensity to grow</a:t>
            </a:r>
            <a:r>
              <a:rPr lang="it-IT" altLang="zh-CN" sz="2000">
                <a:latin typeface="Times New Roman" pitchFamily="18" charset="0"/>
                <a:ea typeface="宋体" charset="-122"/>
              </a:rPr>
              <a:t> for firms just below the threshold (Schivardi and Torrini, 2008);</a:t>
            </a:r>
          </a:p>
          <a:p>
            <a:pPr algn="just">
              <a:spcBef>
                <a:spcPct val="50000"/>
              </a:spcBef>
              <a:buFont typeface="Wingdings" pitchFamily="2" charset="2"/>
              <a:buChar char="ü"/>
            </a:pPr>
            <a:r>
              <a:rPr lang="it-IT" altLang="zh-CN" sz="2000">
                <a:latin typeface="Times New Roman" pitchFamily="18" charset="0"/>
                <a:ea typeface="宋体" charset="-122"/>
              </a:rPr>
              <a:t> </a:t>
            </a:r>
            <a:r>
              <a:rPr lang="it-IT" altLang="zh-CN" sz="2000" b="1">
                <a:latin typeface="Times New Roman" pitchFamily="18" charset="0"/>
                <a:ea typeface="宋体" charset="-122"/>
              </a:rPr>
              <a:t>Balancing tests</a:t>
            </a:r>
            <a:r>
              <a:rPr lang="it-IT" altLang="zh-CN" sz="2000">
                <a:latin typeface="Times New Roman" pitchFamily="18" charset="0"/>
                <a:ea typeface="宋体" charset="-122"/>
              </a:rPr>
              <a:t> of the observable characteristics.</a:t>
            </a:r>
            <a:endParaRPr lang="it-IT" sz="2000">
              <a:latin typeface="Times New Roman" pitchFamily="18" charset="0"/>
              <a:ea typeface="宋体" charset="-122"/>
            </a:endParaRPr>
          </a:p>
        </p:txBody>
      </p:sp>
      <p:sp>
        <p:nvSpPr>
          <p:cNvPr id="23555"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 – McCrary(2008)</a:t>
            </a:r>
          </a:p>
        </p:txBody>
      </p:sp>
      <p:pic>
        <p:nvPicPr>
          <p:cNvPr id="24579" name="Picture 6"/>
          <p:cNvPicPr>
            <a:picLocks noChangeAspect="1" noChangeArrowheads="1"/>
          </p:cNvPicPr>
          <p:nvPr/>
        </p:nvPicPr>
        <p:blipFill>
          <a:blip r:embed="rId2" cstate="print"/>
          <a:srcRect/>
          <a:stretch>
            <a:fillRect/>
          </a:stretch>
        </p:blipFill>
        <p:spPr bwMode="auto">
          <a:xfrm>
            <a:off x="1187450" y="1916113"/>
            <a:ext cx="6407150" cy="2389187"/>
          </a:xfrm>
          <a:prstGeom prst="rect">
            <a:avLst/>
          </a:prstGeom>
          <a:noFill/>
          <a:ln w="9525">
            <a:noFill/>
            <a:miter lim="800000"/>
            <a:headEnd/>
            <a:tailEnd/>
          </a:ln>
          <a:effectLst/>
        </p:spPr>
      </p:pic>
      <p:sp>
        <p:nvSpPr>
          <p:cNvPr id="24580" name="Text Box 7"/>
          <p:cNvSpPr txBox="1">
            <a:spLocks noChangeArrowheads="1"/>
          </p:cNvSpPr>
          <p:nvPr/>
        </p:nvSpPr>
        <p:spPr bwMode="auto">
          <a:xfrm>
            <a:off x="684213" y="1052513"/>
            <a:ext cx="4103687" cy="366712"/>
          </a:xfrm>
          <a:prstGeom prst="rect">
            <a:avLst/>
          </a:prstGeom>
          <a:noFill/>
          <a:ln w="9525">
            <a:noFill/>
            <a:miter lim="800000"/>
            <a:headEnd/>
            <a:tailEnd/>
          </a:ln>
          <a:effectLst/>
        </p:spPr>
        <p:txBody>
          <a:bodyPr>
            <a:spAutoFit/>
          </a:bodyPr>
          <a:lstStyle/>
          <a:p>
            <a:pPr>
              <a:spcBef>
                <a:spcPct val="50000"/>
              </a:spcBef>
            </a:pPr>
            <a:r>
              <a:rPr lang="it-IT">
                <a:latin typeface="Times New Roman" pitchFamily="18" charset="0"/>
              </a:rPr>
              <a:t>Basic idea</a:t>
            </a:r>
          </a:p>
        </p:txBody>
      </p:sp>
      <p:sp>
        <p:nvSpPr>
          <p:cNvPr id="24581" name="Text Box 8"/>
          <p:cNvSpPr txBox="1">
            <a:spLocks noChangeArrowheads="1"/>
          </p:cNvSpPr>
          <p:nvPr/>
        </p:nvSpPr>
        <p:spPr bwMode="auto">
          <a:xfrm>
            <a:off x="611188" y="4724400"/>
            <a:ext cx="7993062" cy="7016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If firms manipulate the assignment variable its distribution should not be continuous. </a:t>
            </a:r>
            <a:endParaRPr lang="it-IT" sz="2000">
              <a:latin typeface="Times New Roman" pitchFamily="18" charset="0"/>
              <a:ea typeface="宋体" charset="-122"/>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 – McCrary(2008)</a:t>
            </a:r>
          </a:p>
        </p:txBody>
      </p:sp>
      <p:sp>
        <p:nvSpPr>
          <p:cNvPr id="25603" name="Text Box 4"/>
          <p:cNvSpPr txBox="1">
            <a:spLocks noChangeArrowheads="1"/>
          </p:cNvSpPr>
          <p:nvPr/>
        </p:nvSpPr>
        <p:spPr bwMode="auto">
          <a:xfrm>
            <a:off x="539750" y="1196975"/>
            <a:ext cx="7993063" cy="37496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McCrary (2008) proposes a </a:t>
            </a:r>
            <a:r>
              <a:rPr lang="en-GB" altLang="zh-CN" sz="2000" b="1">
                <a:latin typeface="Times New Roman" pitchFamily="18" charset="0"/>
                <a:ea typeface="宋体" charset="-122"/>
              </a:rPr>
              <a:t>two-step procedure</a:t>
            </a:r>
            <a:r>
              <a:rPr lang="en-GB" altLang="zh-CN" sz="2000">
                <a:latin typeface="Times New Roman" pitchFamily="18" charset="0"/>
                <a:ea typeface="宋体" charset="-122"/>
              </a:rPr>
              <a:t> to test whether the aggregate distribution of the assignment variable is continuous. </a:t>
            </a:r>
          </a:p>
          <a:p>
            <a:pPr algn="just">
              <a:spcBef>
                <a:spcPct val="50000"/>
              </a:spcBef>
            </a:pPr>
            <a:r>
              <a:rPr lang="en-US" altLang="zh-CN" sz="2000">
                <a:latin typeface="Times New Roman" pitchFamily="18" charset="0"/>
                <a:ea typeface="宋体" charset="-122"/>
              </a:rPr>
              <a:t>The first step involves the </a:t>
            </a:r>
            <a:r>
              <a:rPr lang="en-US" altLang="zh-CN" sz="2000" b="1">
                <a:latin typeface="Times New Roman" pitchFamily="18" charset="0"/>
                <a:ea typeface="宋体" charset="-122"/>
              </a:rPr>
              <a:t>discretization </a:t>
            </a:r>
            <a:r>
              <a:rPr lang="en-US" altLang="zh-CN" sz="2000">
                <a:latin typeface="Times New Roman" pitchFamily="18" charset="0"/>
                <a:ea typeface="宋体" charset="-122"/>
              </a:rPr>
              <a:t>of the assignment variable in a certain number of bins of the same width and computing the corresponding frequencies. This allows constructing a histogram of the assignment variable which gives a useful first indication of importance of manipulation. </a:t>
            </a:r>
          </a:p>
          <a:p>
            <a:pPr algn="just">
              <a:spcBef>
                <a:spcPct val="50000"/>
              </a:spcBef>
            </a:pPr>
            <a:r>
              <a:rPr lang="en-US" altLang="zh-CN" sz="2000">
                <a:latin typeface="Times New Roman" pitchFamily="18" charset="0"/>
                <a:ea typeface="宋体" charset="-122"/>
              </a:rPr>
              <a:t>The second step consists of </a:t>
            </a:r>
            <a:r>
              <a:rPr lang="en-US" altLang="zh-CN" sz="2000" b="1">
                <a:latin typeface="Times New Roman" pitchFamily="18" charset="0"/>
                <a:ea typeface="宋体" charset="-122"/>
              </a:rPr>
              <a:t>running local linear regressions</a:t>
            </a:r>
            <a:r>
              <a:rPr lang="en-US" altLang="zh-CN" sz="2000">
                <a:latin typeface="Times New Roman" pitchFamily="18" charset="0"/>
                <a:ea typeface="宋体" charset="-122"/>
              </a:rPr>
              <a:t> of the computed frequencies on each side of the threshold.  The regressions are weighted, with most weight being given to bins nearer to the threshold. The discontinuity is evaluated on the basis of the implied log difference in frequencies at the threshold (T) from the two regressions. </a:t>
            </a:r>
            <a:endParaRPr lang="it-IT" sz="2000">
              <a:latin typeface="Times New Roman" pitchFamily="18" charset="0"/>
              <a:ea typeface="宋体" charset="-12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 – McCrary(2008)</a:t>
            </a:r>
          </a:p>
        </p:txBody>
      </p:sp>
      <p:sp>
        <p:nvSpPr>
          <p:cNvPr id="26627" name="Text Box 4"/>
          <p:cNvSpPr txBox="1">
            <a:spLocks noChangeArrowheads="1"/>
          </p:cNvSpPr>
          <p:nvPr/>
        </p:nvSpPr>
        <p:spPr bwMode="auto">
          <a:xfrm>
            <a:off x="611188" y="4581525"/>
            <a:ext cx="7777162" cy="1463675"/>
          </a:xfrm>
          <a:prstGeom prst="rect">
            <a:avLst/>
          </a:prstGeom>
          <a:noFill/>
          <a:ln w="9525">
            <a:noFill/>
            <a:miter lim="800000"/>
            <a:headEnd/>
            <a:tailEnd/>
          </a:ln>
          <a:effectLst/>
        </p:spPr>
        <p:txBody>
          <a:bodyPr>
            <a:spAutoFit/>
          </a:bodyPr>
          <a:lstStyle/>
          <a:p>
            <a:pPr algn="just">
              <a:spcBef>
                <a:spcPct val="50000"/>
              </a:spcBef>
            </a:pPr>
            <a:r>
              <a:rPr lang="en-US" altLang="zh-CN" sz="2000">
                <a:latin typeface="Times New Roman" pitchFamily="18" charset="0"/>
                <a:ea typeface="宋体" charset="-122"/>
              </a:rPr>
              <a:t>Given the nature of our data, we use bin size of 0.1. Neither visual inspection, nor the estimated coefficients suggest a significant discontinuity at the threshold of 15 employees. </a:t>
            </a:r>
          </a:p>
          <a:p>
            <a:pPr algn="just">
              <a:spcBef>
                <a:spcPct val="50000"/>
              </a:spcBef>
            </a:pPr>
            <a:r>
              <a:rPr lang="en-US" altLang="zh-CN" sz="2000">
                <a:latin typeface="Times New Roman" pitchFamily="18" charset="0"/>
                <a:ea typeface="宋体" charset="-122"/>
              </a:rPr>
              <a:t>The log difference is</a:t>
            </a:r>
            <a:r>
              <a:rPr lang="en-US" altLang="zh-CN" sz="2000" b="1">
                <a:latin typeface="Times New Roman" pitchFamily="18" charset="0"/>
                <a:ea typeface="宋体" charset="-122"/>
              </a:rPr>
              <a:t> 0.045</a:t>
            </a:r>
            <a:r>
              <a:rPr lang="en-US" altLang="zh-CN" sz="2000">
                <a:latin typeface="Times New Roman" pitchFamily="18" charset="0"/>
                <a:ea typeface="宋体" charset="-122"/>
              </a:rPr>
              <a:t> with a standard error</a:t>
            </a:r>
            <a:r>
              <a:rPr lang="en-US" altLang="zh-CN" sz="2000" b="1">
                <a:latin typeface="Times New Roman" pitchFamily="18" charset="0"/>
                <a:ea typeface="宋体" charset="-122"/>
              </a:rPr>
              <a:t> 0.047</a:t>
            </a:r>
            <a:r>
              <a:rPr lang="en-US" altLang="zh-CN" sz="2000">
                <a:latin typeface="Times New Roman" pitchFamily="18" charset="0"/>
                <a:ea typeface="宋体" charset="-122"/>
              </a:rPr>
              <a:t>. </a:t>
            </a:r>
            <a:endParaRPr lang="it-IT" sz="2000">
              <a:latin typeface="Times New Roman" pitchFamily="18" charset="0"/>
              <a:ea typeface="宋体" charset="-122"/>
            </a:endParaRPr>
          </a:p>
        </p:txBody>
      </p:sp>
      <p:pic>
        <p:nvPicPr>
          <p:cNvPr id="26628" name="Picture 3"/>
          <p:cNvPicPr>
            <a:picLocks noChangeAspect="1" noChangeArrowheads="1"/>
          </p:cNvPicPr>
          <p:nvPr/>
        </p:nvPicPr>
        <p:blipFill>
          <a:blip r:embed="rId2" cstate="print"/>
          <a:srcRect/>
          <a:stretch>
            <a:fillRect/>
          </a:stretch>
        </p:blipFill>
        <p:spPr bwMode="auto">
          <a:xfrm>
            <a:off x="2339975" y="981075"/>
            <a:ext cx="3671888" cy="3521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395288" y="333375"/>
            <a:ext cx="8353425" cy="5032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 – Schivardi et al (2008) </a:t>
            </a:r>
          </a:p>
        </p:txBody>
      </p:sp>
      <p:sp>
        <p:nvSpPr>
          <p:cNvPr id="27651" name="Text Box 3"/>
          <p:cNvSpPr txBox="1">
            <a:spLocks noChangeArrowheads="1"/>
          </p:cNvSpPr>
          <p:nvPr/>
        </p:nvSpPr>
        <p:spPr bwMode="auto">
          <a:xfrm>
            <a:off x="611188" y="1052513"/>
            <a:ext cx="7848600" cy="19208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We assess the impact of employment protection provisions on the propensity to grow. This is done by means of a probit model that specifies the probability of growing              as a function of a fourth-order polynomial of its initial employment level      , and a set of bin dummies with binsize one for firms with employment levels below the threshold and a set of controls, X.</a:t>
            </a:r>
            <a:r>
              <a:rPr lang="it-IT" altLang="zh-CN">
                <a:ea typeface="宋体" charset="-122"/>
              </a:rPr>
              <a:t> </a:t>
            </a:r>
            <a:endParaRPr lang="it-IT"/>
          </a:p>
        </p:txBody>
      </p:sp>
      <p:pic>
        <p:nvPicPr>
          <p:cNvPr id="27652"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635375" y="1700213"/>
            <a:ext cx="1223963" cy="250825"/>
          </a:xfrm>
          <a:prstGeom prst="rect">
            <a:avLst/>
          </a:prstGeom>
          <a:noFill/>
          <a:ln w="9525">
            <a:noFill/>
            <a:miter lim="800000"/>
            <a:headEnd/>
            <a:tailEnd/>
          </a:ln>
        </p:spPr>
      </p:pic>
      <p:pic>
        <p:nvPicPr>
          <p:cNvPr id="27653" name="Picture 5"/>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075238" y="2022475"/>
            <a:ext cx="576262" cy="295275"/>
          </a:xfrm>
          <a:prstGeom prst="rect">
            <a:avLst/>
          </a:prstGeom>
          <a:noFill/>
          <a:ln w="9525">
            <a:noFill/>
            <a:miter lim="800000"/>
            <a:headEnd/>
            <a:tailEnd/>
          </a:ln>
        </p:spPr>
      </p:pic>
      <p:pic>
        <p:nvPicPr>
          <p:cNvPr id="27654"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187450" y="3357563"/>
            <a:ext cx="6911975" cy="765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468313" y="4652963"/>
            <a:ext cx="7704137" cy="17684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Consistently with Schivardi and Torrini (2008), Leonardi and Pica (2010), Garibaldi and Pacelli (2004), we find that the probability to grow is increasing with respect to the firmsize. </a:t>
            </a:r>
          </a:p>
          <a:p>
            <a:pPr algn="just">
              <a:spcBef>
                <a:spcPct val="50000"/>
              </a:spcBef>
            </a:pPr>
            <a:r>
              <a:rPr lang="en-GB" altLang="zh-CN" sz="2000">
                <a:latin typeface="Times New Roman" pitchFamily="18" charset="0"/>
                <a:ea typeface="宋体" charset="-122"/>
              </a:rPr>
              <a:t>We also find a lower probability of growth at 15 employees. However, in our case, this probability is not statistically different from zero. </a:t>
            </a:r>
            <a:endParaRPr lang="it-IT" sz="2000">
              <a:latin typeface="Times New Roman" pitchFamily="18" charset="0"/>
              <a:ea typeface="宋体" charset="-122"/>
            </a:endParaRPr>
          </a:p>
        </p:txBody>
      </p:sp>
      <p:pic>
        <p:nvPicPr>
          <p:cNvPr id="28675" name="Picture 5"/>
          <p:cNvPicPr>
            <a:picLocks noChangeAspect="1" noChangeArrowheads="1"/>
          </p:cNvPicPr>
          <p:nvPr/>
        </p:nvPicPr>
        <p:blipFill>
          <a:blip r:embed="rId2" cstate="print"/>
          <a:srcRect/>
          <a:stretch>
            <a:fillRect/>
          </a:stretch>
        </p:blipFill>
        <p:spPr bwMode="auto">
          <a:xfrm>
            <a:off x="1619250" y="981075"/>
            <a:ext cx="5256213" cy="3687763"/>
          </a:xfrm>
          <a:prstGeom prst="rect">
            <a:avLst/>
          </a:prstGeom>
          <a:noFill/>
          <a:ln w="9525">
            <a:noFill/>
            <a:miter lim="800000"/>
            <a:headEnd/>
            <a:tailEnd/>
          </a:ln>
        </p:spPr>
      </p:pic>
      <p:sp>
        <p:nvSpPr>
          <p:cNvPr id="28676" name="Rectangle 2"/>
          <p:cNvSpPr>
            <a:spLocks noChangeArrowheads="1"/>
          </p:cNvSpPr>
          <p:nvPr/>
        </p:nvSpPr>
        <p:spPr bwMode="auto">
          <a:xfrm>
            <a:off x="395288" y="333375"/>
            <a:ext cx="8353425" cy="5032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 – Schivardi et al (2008)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395288" y="1889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 – Balancing test</a:t>
            </a:r>
          </a:p>
        </p:txBody>
      </p:sp>
      <p:sp>
        <p:nvSpPr>
          <p:cNvPr id="29699" name="Text Box 3"/>
          <p:cNvSpPr txBox="1">
            <a:spLocks noChangeArrowheads="1"/>
          </p:cNvSpPr>
          <p:nvPr/>
        </p:nvSpPr>
        <p:spPr bwMode="auto">
          <a:xfrm>
            <a:off x="395288" y="1268413"/>
            <a:ext cx="3455987" cy="34448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The locally balanced covariates on either side of the threshold is the condition which should be met if, as assumed in the RDD, the assignment variable can be considered as good as random around the threshold (i.e. </a:t>
            </a:r>
            <a:r>
              <a:rPr lang="en-US" altLang="zh-CN" sz="2000">
                <a:latin typeface="Times New Roman" pitchFamily="18" charset="0"/>
                <a:ea typeface="宋体" charset="-122"/>
              </a:rPr>
              <a:t>age of firms, region, industry and the intensity of STW beneficiaries, computed as a percentage of all employees in 2009). </a:t>
            </a:r>
            <a:endParaRPr lang="it-IT" sz="2000">
              <a:latin typeface="Times New Roman" pitchFamily="18" charset="0"/>
              <a:ea typeface="宋体" charset="-122"/>
            </a:endParaRPr>
          </a:p>
        </p:txBody>
      </p:sp>
      <p:pic>
        <p:nvPicPr>
          <p:cNvPr id="29700" name="Immagine 7"/>
          <p:cNvPicPr>
            <a:picLocks noChangeAspect="1" noChangeArrowheads="1"/>
          </p:cNvPicPr>
          <p:nvPr/>
        </p:nvPicPr>
        <p:blipFill>
          <a:blip r:embed="rId2" cstate="print"/>
          <a:srcRect/>
          <a:stretch>
            <a:fillRect/>
          </a:stretch>
        </p:blipFill>
        <p:spPr bwMode="auto">
          <a:xfrm>
            <a:off x="4500563" y="765175"/>
            <a:ext cx="3213100" cy="55451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a:t>
            </a:r>
            <a:br>
              <a:rPr lang="it-IT" sz="2800" b="1">
                <a:solidFill>
                  <a:schemeClr val="tx2"/>
                </a:solidFill>
                <a:latin typeface="Times New Roman" pitchFamily="18" charset="0"/>
              </a:rPr>
            </a:br>
            <a:r>
              <a:rPr lang="en-GB" altLang="zh-CN" i="1">
                <a:solidFill>
                  <a:schemeClr val="tx2"/>
                </a:solidFill>
                <a:latin typeface="Times New Roman" pitchFamily="18" charset="0"/>
                <a:ea typeface="宋体" charset="-122"/>
              </a:rPr>
              <a:t>A difference-in-difference regression discontinuity approach</a:t>
            </a:r>
            <a:r>
              <a:rPr lang="it-IT" sz="2800" b="1">
                <a:solidFill>
                  <a:schemeClr val="tx2"/>
                </a:solidFill>
                <a:latin typeface="Times New Roman" pitchFamily="18" charset="0"/>
              </a:rPr>
              <a:t> </a:t>
            </a:r>
          </a:p>
        </p:txBody>
      </p:sp>
      <p:sp>
        <p:nvSpPr>
          <p:cNvPr id="30723" name="Text Box 3"/>
          <p:cNvSpPr txBox="1">
            <a:spLocks noChangeArrowheads="1"/>
          </p:cNvSpPr>
          <p:nvPr/>
        </p:nvSpPr>
        <p:spPr bwMode="auto">
          <a:xfrm>
            <a:off x="468313" y="1341438"/>
            <a:ext cx="7848600" cy="4108450"/>
          </a:xfrm>
          <a:prstGeom prst="rect">
            <a:avLst/>
          </a:prstGeom>
          <a:noFill/>
          <a:ln w="9525">
            <a:noFill/>
            <a:miter lim="800000"/>
            <a:headEnd/>
            <a:tailEnd/>
          </a:ln>
          <a:effectLst/>
        </p:spPr>
        <p:txBody>
          <a:bodyPr>
            <a:spAutoFit/>
          </a:bodyPr>
          <a:lstStyle/>
          <a:p>
            <a:pPr algn="just">
              <a:spcBef>
                <a:spcPct val="50000"/>
              </a:spcBef>
            </a:pPr>
            <a:r>
              <a:rPr lang="en-GB" altLang="zh-CN">
                <a:latin typeface="Times New Roman" pitchFamily="18" charset="0"/>
                <a:ea typeface="宋体" charset="-122"/>
              </a:rPr>
              <a:t>In order to exploit the differential role of employment protection provisions across industries, characterized by different levels of output volatility, we propose to complement RDD with a difference in differences estimator. </a:t>
            </a:r>
          </a:p>
          <a:p>
            <a:pPr algn="just">
              <a:spcBef>
                <a:spcPct val="50000"/>
              </a:spcBef>
            </a:pPr>
            <a:endParaRPr lang="en-US" altLang="zh-CN">
              <a:latin typeface="Times New Roman" pitchFamily="18" charset="0"/>
              <a:ea typeface="宋体" charset="-122"/>
            </a:endParaRPr>
          </a:p>
          <a:p>
            <a:pPr algn="just">
              <a:spcBef>
                <a:spcPct val="50000"/>
              </a:spcBef>
            </a:pPr>
            <a:r>
              <a:rPr lang="en-US" altLang="zh-CN">
                <a:latin typeface="Times New Roman" pitchFamily="18" charset="0"/>
                <a:ea typeface="宋体" charset="-122"/>
              </a:rPr>
              <a:t>Differences in market volatility across sectors may lead to important differences in the impact of employment protection since market volatility provides incentives for firms to adjust employment levels. </a:t>
            </a:r>
          </a:p>
          <a:p>
            <a:pPr algn="just">
              <a:spcBef>
                <a:spcPct val="50000"/>
              </a:spcBef>
            </a:pPr>
            <a:endParaRPr lang="en-US" altLang="zh-CN">
              <a:latin typeface="Times New Roman" pitchFamily="18" charset="0"/>
              <a:ea typeface="宋体" charset="-122"/>
            </a:endParaRPr>
          </a:p>
          <a:p>
            <a:pPr algn="just">
              <a:spcBef>
                <a:spcPct val="50000"/>
              </a:spcBef>
            </a:pPr>
            <a:r>
              <a:rPr lang="en-US" altLang="zh-CN">
                <a:latin typeface="Times New Roman" pitchFamily="18" charset="0"/>
                <a:ea typeface="宋体" charset="-122"/>
              </a:rPr>
              <a:t>Firms in highly volatile output demand are likely to have a greater need to adjust employment levels and consequently are likely to be more strongly impacted by strict and costly EP provisions.</a:t>
            </a:r>
          </a:p>
          <a:p>
            <a:pPr algn="just">
              <a:spcBef>
                <a:spcPct val="50000"/>
              </a:spcBef>
            </a:pPr>
            <a:r>
              <a:rPr lang="en-US" altLang="zh-CN">
                <a:latin typeface="Times New Roman" pitchFamily="18" charset="0"/>
                <a:ea typeface="宋体" charset="-122"/>
              </a:rPr>
              <a:t> </a:t>
            </a:r>
            <a:endParaRPr lang="it-IT">
              <a:latin typeface="Times New Roman" pitchFamily="18" charset="0"/>
              <a:ea typeface="宋体"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95288" y="404813"/>
            <a:ext cx="7772400" cy="503237"/>
          </a:xfrm>
        </p:spPr>
        <p:txBody>
          <a:bodyPr/>
          <a:lstStyle/>
          <a:p>
            <a:pPr algn="l" eaLnBrk="1" hangingPunct="1"/>
            <a:r>
              <a:rPr lang="it-IT" sz="2800" b="1" smtClean="0">
                <a:latin typeface="Times New Roman" pitchFamily="18" charset="0"/>
              </a:rPr>
              <a:t>Motivation</a:t>
            </a:r>
          </a:p>
        </p:txBody>
      </p:sp>
      <p:sp>
        <p:nvSpPr>
          <p:cNvPr id="4099" name="Text Box 4"/>
          <p:cNvSpPr txBox="1">
            <a:spLocks noChangeArrowheads="1"/>
          </p:cNvSpPr>
          <p:nvPr/>
        </p:nvSpPr>
        <p:spPr bwMode="auto">
          <a:xfrm>
            <a:off x="395288" y="1196975"/>
            <a:ext cx="8208962" cy="4246563"/>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The effects of </a:t>
            </a:r>
            <a:r>
              <a:rPr lang="en-GB" altLang="zh-CN" sz="2000" b="1">
                <a:latin typeface="Times New Roman" pitchFamily="18" charset="0"/>
                <a:ea typeface="宋体" charset="-122"/>
              </a:rPr>
              <a:t>employment protection</a:t>
            </a:r>
            <a:r>
              <a:rPr lang="en-GB" altLang="zh-CN" sz="2000">
                <a:latin typeface="Times New Roman" pitchFamily="18" charset="0"/>
                <a:ea typeface="宋体" charset="-122"/>
              </a:rPr>
              <a:t> (EP) legislation on labour market outcomes has attracted a lot of attention over the past two decades.</a:t>
            </a:r>
          </a:p>
          <a:p>
            <a:pPr algn="just">
              <a:spcBef>
                <a:spcPct val="50000"/>
              </a:spcBef>
            </a:pPr>
            <a:endParaRPr lang="en-GB" altLang="zh-CN" sz="2000" b="1">
              <a:latin typeface="Times New Roman" pitchFamily="18" charset="0"/>
              <a:ea typeface="宋体" charset="-122"/>
            </a:endParaRPr>
          </a:p>
          <a:p>
            <a:pPr algn="just">
              <a:spcBef>
                <a:spcPct val="50000"/>
              </a:spcBef>
            </a:pPr>
            <a:r>
              <a:rPr lang="en-GB" altLang="zh-CN" sz="2000" b="1">
                <a:latin typeface="Times New Roman" pitchFamily="18" charset="0"/>
                <a:ea typeface="宋体" charset="-122"/>
              </a:rPr>
              <a:t>EP</a:t>
            </a:r>
            <a:r>
              <a:rPr lang="en-GB" altLang="zh-CN" sz="2000">
                <a:latin typeface="Times New Roman" pitchFamily="18" charset="0"/>
                <a:ea typeface="宋体" charset="-122"/>
              </a:rPr>
              <a:t> is generally justified by the need to protect workers from unfair behaviour on the part of their employer and the fact that imperfections in financial markets limit their ability to insure themselves against the risk of dismissal. </a:t>
            </a:r>
            <a:r>
              <a:rPr lang="it-IT" altLang="zh-CN" sz="2000">
                <a:latin typeface="Times New Roman" pitchFamily="18" charset="0"/>
                <a:ea typeface="宋体" charset="-122"/>
              </a:rPr>
              <a:t> </a:t>
            </a:r>
          </a:p>
          <a:p>
            <a:pPr algn="just">
              <a:spcBef>
                <a:spcPct val="50000"/>
              </a:spcBef>
            </a:pPr>
            <a:endParaRPr lang="en-GB" altLang="zh-CN" sz="2000" b="1">
              <a:latin typeface="Times New Roman" pitchFamily="18" charset="0"/>
              <a:ea typeface="宋体" charset="-122"/>
            </a:endParaRPr>
          </a:p>
          <a:p>
            <a:pPr algn="just">
              <a:spcBef>
                <a:spcPct val="50000"/>
              </a:spcBef>
            </a:pPr>
            <a:r>
              <a:rPr lang="en-GB" altLang="zh-CN" sz="2000" b="1">
                <a:latin typeface="Times New Roman" pitchFamily="18" charset="0"/>
                <a:ea typeface="宋体" charset="-122"/>
              </a:rPr>
              <a:t>EP</a:t>
            </a:r>
            <a:r>
              <a:rPr lang="en-GB" altLang="zh-CN" sz="2000">
                <a:latin typeface="Times New Roman" pitchFamily="18" charset="0"/>
                <a:ea typeface="宋体" charset="-122"/>
              </a:rPr>
              <a:t> may hinder efficient workforce adjustment, reducing job destruction but also discouraging job creation with a potential dampening effect on labour reallocation and economic efficiency.</a:t>
            </a:r>
            <a:r>
              <a:rPr lang="en-GB" altLang="zh-CN">
                <a:ea typeface="宋体" charset="-122"/>
              </a:rPr>
              <a:t> </a:t>
            </a:r>
            <a:endParaRPr lang="it-IT" altLang="zh-CN" sz="2000">
              <a:latin typeface="Times New Roman" pitchFamily="18" charset="0"/>
              <a:ea typeface="宋体" charset="-122"/>
            </a:endParaRPr>
          </a:p>
          <a:p>
            <a:pPr algn="just">
              <a:spcBef>
                <a:spcPct val="50000"/>
              </a:spcBef>
            </a:pPr>
            <a:endParaRPr lang="it-IT" sz="2000">
              <a:latin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a:t>
            </a:r>
            <a:br>
              <a:rPr lang="it-IT" sz="2800" b="1">
                <a:solidFill>
                  <a:schemeClr val="tx2"/>
                </a:solidFill>
                <a:latin typeface="Times New Roman" pitchFamily="18" charset="0"/>
              </a:rPr>
            </a:br>
            <a:r>
              <a:rPr lang="en-GB" altLang="zh-CN" i="1">
                <a:solidFill>
                  <a:schemeClr val="tx2"/>
                </a:solidFill>
                <a:latin typeface="Times New Roman" pitchFamily="18" charset="0"/>
                <a:ea typeface="宋体" charset="-122"/>
              </a:rPr>
              <a:t>A difference-in-difference regression discontinuity approach</a:t>
            </a:r>
            <a:r>
              <a:rPr lang="it-IT" sz="2800" b="1">
                <a:solidFill>
                  <a:schemeClr val="tx2"/>
                </a:solidFill>
                <a:latin typeface="Times New Roman" pitchFamily="18" charset="0"/>
              </a:rPr>
              <a:t> </a:t>
            </a:r>
          </a:p>
        </p:txBody>
      </p:sp>
      <p:sp>
        <p:nvSpPr>
          <p:cNvPr id="31747" name="Text Box 4"/>
          <p:cNvSpPr txBox="1">
            <a:spLocks noChangeArrowheads="1"/>
          </p:cNvSpPr>
          <p:nvPr/>
        </p:nvSpPr>
        <p:spPr bwMode="auto">
          <a:xfrm>
            <a:off x="395288" y="1497013"/>
            <a:ext cx="8208962" cy="3803650"/>
          </a:xfrm>
          <a:prstGeom prst="rect">
            <a:avLst/>
          </a:prstGeom>
          <a:noFill/>
          <a:ln w="9525">
            <a:noFill/>
            <a:miter lim="800000"/>
            <a:headEnd/>
            <a:tailEnd/>
          </a:ln>
          <a:effectLst/>
        </p:spPr>
        <p:txBody>
          <a:bodyPr>
            <a:spAutoFit/>
          </a:bodyPr>
          <a:lstStyle/>
          <a:p>
            <a:pPr>
              <a:spcBef>
                <a:spcPct val="50000"/>
              </a:spcBef>
            </a:pPr>
            <a:r>
              <a:rPr lang="en-US" altLang="zh-CN">
                <a:latin typeface="Times New Roman" pitchFamily="18" charset="0"/>
                <a:ea typeface="宋体" charset="-122"/>
              </a:rPr>
              <a:t>How to compute a measure of market volatility that differs across sectors but not contaminated by the presence of employment protection?</a:t>
            </a:r>
          </a:p>
          <a:p>
            <a:pPr>
              <a:spcBef>
                <a:spcPct val="50000"/>
              </a:spcBef>
            </a:pPr>
            <a:endParaRPr lang="en-US" altLang="zh-CN">
              <a:latin typeface="Times New Roman" pitchFamily="18" charset="0"/>
              <a:ea typeface="宋体" charset="-122"/>
            </a:endParaRPr>
          </a:p>
          <a:p>
            <a:pPr>
              <a:spcBef>
                <a:spcPct val="50000"/>
              </a:spcBef>
              <a:buFont typeface="Wingdings" pitchFamily="2" charset="2"/>
              <a:buChar char="ü"/>
            </a:pPr>
            <a:r>
              <a:rPr lang="en-US" altLang="zh-CN">
                <a:latin typeface="Times New Roman" pitchFamily="18" charset="0"/>
                <a:ea typeface="宋体" charset="-122"/>
              </a:rPr>
              <a:t> We measure employment volatility for each firm as the standard deviation of log employment, over the period 2001-2008;</a:t>
            </a:r>
          </a:p>
          <a:p>
            <a:pPr>
              <a:spcBef>
                <a:spcPct val="50000"/>
              </a:spcBef>
              <a:buFont typeface="Wingdings" pitchFamily="2" charset="2"/>
              <a:buChar char="ü"/>
            </a:pPr>
            <a:r>
              <a:rPr lang="en-US" altLang="zh-CN">
                <a:latin typeface="Times New Roman" pitchFamily="18" charset="0"/>
                <a:ea typeface="宋体" charset="-122"/>
              </a:rPr>
              <a:t> Results indicate that employment volatility is slightly lower for firms just above the threshold (difference not significantly different from zero);</a:t>
            </a:r>
          </a:p>
          <a:p>
            <a:pPr>
              <a:spcBef>
                <a:spcPct val="50000"/>
              </a:spcBef>
              <a:buFont typeface="Wingdings" pitchFamily="2" charset="2"/>
              <a:buChar char="ü"/>
            </a:pPr>
            <a:r>
              <a:rPr lang="en-US" altLang="zh-CN">
                <a:latin typeface="Times New Roman" pitchFamily="18" charset="0"/>
                <a:ea typeface="宋体" charset="-122"/>
              </a:rPr>
              <a:t> We calculate a measure of the intrinsic level of market volatility by netting out the potential effect of employment protection on employment volatility for firms with employment level above 15.   </a:t>
            </a:r>
          </a:p>
          <a:p>
            <a:pPr>
              <a:spcBef>
                <a:spcPct val="50000"/>
              </a:spcBef>
            </a:pPr>
            <a:r>
              <a:rPr lang="it-IT" altLang="zh-CN">
                <a:latin typeface="Times New Roman" pitchFamily="18" charset="0"/>
                <a:ea typeface="宋体" charset="-122"/>
              </a:rPr>
              <a:t> </a:t>
            </a:r>
            <a:endParaRPr lang="it-IT">
              <a:latin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Methodology</a:t>
            </a:r>
            <a:br>
              <a:rPr lang="it-IT" sz="2800" b="1">
                <a:solidFill>
                  <a:schemeClr val="tx2"/>
                </a:solidFill>
                <a:latin typeface="Times New Roman" pitchFamily="18" charset="0"/>
              </a:rPr>
            </a:br>
            <a:r>
              <a:rPr lang="en-GB" altLang="zh-CN" i="1">
                <a:solidFill>
                  <a:schemeClr val="tx2"/>
                </a:solidFill>
                <a:latin typeface="Times New Roman" pitchFamily="18" charset="0"/>
                <a:ea typeface="宋体" charset="-122"/>
              </a:rPr>
              <a:t>A difference-in-difference regression discontinuity approach</a:t>
            </a:r>
            <a:r>
              <a:rPr lang="it-IT" sz="2800" b="1">
                <a:solidFill>
                  <a:schemeClr val="tx2"/>
                </a:solidFill>
                <a:latin typeface="Times New Roman" pitchFamily="18" charset="0"/>
              </a:rPr>
              <a:t> </a:t>
            </a:r>
          </a:p>
        </p:txBody>
      </p:sp>
      <p:sp>
        <p:nvSpPr>
          <p:cNvPr id="32771" name="Text Box 3"/>
          <p:cNvSpPr txBox="1">
            <a:spLocks noChangeArrowheads="1"/>
          </p:cNvSpPr>
          <p:nvPr/>
        </p:nvSpPr>
        <p:spPr bwMode="auto">
          <a:xfrm>
            <a:off x="323850" y="2420938"/>
            <a:ext cx="8208963" cy="1768475"/>
          </a:xfrm>
          <a:prstGeom prst="rect">
            <a:avLst/>
          </a:prstGeom>
          <a:noFill/>
          <a:ln w="9525">
            <a:noFill/>
            <a:miter lim="800000"/>
            <a:headEnd/>
            <a:tailEnd/>
          </a:ln>
          <a:effectLst/>
        </p:spPr>
        <p:txBody>
          <a:bodyPr>
            <a:spAutoFit/>
          </a:bodyPr>
          <a:lstStyle/>
          <a:p>
            <a:pPr algn="just">
              <a:spcBef>
                <a:spcPct val="50000"/>
              </a:spcBef>
            </a:pPr>
            <a:r>
              <a:rPr lang="en-US" altLang="zh-CN" sz="2000">
                <a:latin typeface="Times New Roman" pitchFamily="18" charset="0"/>
                <a:ea typeface="宋体" charset="-122"/>
              </a:rPr>
              <a:t>where      refers to our measure of intrinsic market volatility.</a:t>
            </a:r>
          </a:p>
          <a:p>
            <a:pPr algn="just">
              <a:spcBef>
                <a:spcPct val="50000"/>
              </a:spcBef>
            </a:pPr>
            <a:r>
              <a:rPr lang="en-US" altLang="zh-CN" sz="2000">
                <a:latin typeface="Times New Roman" pitchFamily="18" charset="0"/>
                <a:ea typeface="宋体" charset="-122"/>
              </a:rPr>
              <a:t>The difference            gives the difference-in-differences effect of employment protection, that is, it gives the differential response to change in intrinsic market volatility across small and large firms which is attributed to employment protection</a:t>
            </a:r>
            <a:r>
              <a:rPr lang="it-IT" altLang="zh-CN" sz="2000">
                <a:latin typeface="Times New Roman" pitchFamily="18" charset="0"/>
                <a:ea typeface="宋体" charset="-122"/>
              </a:rPr>
              <a:t>  </a:t>
            </a:r>
            <a:r>
              <a:rPr lang="en-US" altLang="zh-CN" sz="2000">
                <a:latin typeface="Times New Roman" pitchFamily="18" charset="0"/>
                <a:ea typeface="宋体" charset="-122"/>
              </a:rPr>
              <a:t> </a:t>
            </a:r>
            <a:endParaRPr lang="it-IT" sz="2000">
              <a:latin typeface="Times New Roman" pitchFamily="18" charset="0"/>
            </a:endParaRPr>
          </a:p>
        </p:txBody>
      </p:sp>
      <p:pic>
        <p:nvPicPr>
          <p:cNvPr id="32772"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11188" y="1484313"/>
            <a:ext cx="7775575" cy="481012"/>
          </a:xfrm>
          <a:prstGeom prst="rect">
            <a:avLst/>
          </a:prstGeom>
          <a:noFill/>
          <a:ln w="9525">
            <a:noFill/>
            <a:miter lim="800000"/>
            <a:headEnd/>
            <a:tailEnd/>
          </a:ln>
        </p:spPr>
      </p:pic>
      <p:pic>
        <p:nvPicPr>
          <p:cNvPr id="32773" name="Picture 5"/>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106488" y="2493963"/>
            <a:ext cx="236537" cy="287337"/>
          </a:xfrm>
          <a:prstGeom prst="rect">
            <a:avLst/>
          </a:prstGeom>
          <a:noFill/>
          <a:ln w="9525">
            <a:noFill/>
            <a:miter lim="800000"/>
            <a:headEnd/>
            <a:tailEnd/>
          </a:ln>
        </p:spPr>
      </p:pic>
      <p:pic>
        <p:nvPicPr>
          <p:cNvPr id="32774"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908175" y="2959100"/>
            <a:ext cx="792163" cy="195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Results</a:t>
            </a:r>
            <a:br>
              <a:rPr lang="it-IT" sz="2800" b="1">
                <a:solidFill>
                  <a:schemeClr val="tx2"/>
                </a:solidFill>
                <a:latin typeface="Times New Roman" pitchFamily="18" charset="0"/>
              </a:rPr>
            </a:br>
            <a:r>
              <a:rPr lang="it-IT" i="1">
                <a:solidFill>
                  <a:schemeClr val="tx2"/>
                </a:solidFill>
                <a:latin typeface="Times New Roman" pitchFamily="18" charset="0"/>
              </a:rPr>
              <a:t>Employment protection and worker reallocation</a:t>
            </a:r>
          </a:p>
        </p:txBody>
      </p:sp>
      <p:sp>
        <p:nvSpPr>
          <p:cNvPr id="33795" name="Rectangle 8"/>
          <p:cNvSpPr>
            <a:spLocks noChangeArrowheads="1"/>
          </p:cNvSpPr>
          <p:nvPr/>
        </p:nvSpPr>
        <p:spPr bwMode="auto">
          <a:xfrm>
            <a:off x="0" y="3233738"/>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33796" name="Object 9"/>
          <p:cNvGraphicFramePr>
            <a:graphicFrameLocks noChangeAspect="1"/>
          </p:cNvGraphicFramePr>
          <p:nvPr/>
        </p:nvGraphicFramePr>
        <p:xfrm>
          <a:off x="3130550" y="1196975"/>
          <a:ext cx="2665413" cy="604838"/>
        </p:xfrm>
        <a:graphic>
          <a:graphicData uri="http://schemas.openxmlformats.org/presentationml/2006/ole">
            <mc:AlternateContent xmlns:mc="http://schemas.openxmlformats.org/markup-compatibility/2006">
              <mc:Choice xmlns:v="urn:schemas-microsoft-com:vml" Requires="v">
                <p:oleObj spid="_x0000_s33808" name="Equation" r:id="rId3" imgW="1905000" imgH="431800" progId="Equation.3">
                  <p:embed/>
                </p:oleObj>
              </mc:Choice>
              <mc:Fallback>
                <p:oleObj name="Equation" r:id="rId3" imgW="1905000" imgH="431800"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0550" y="1196975"/>
                        <a:ext cx="2665413" cy="604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3797" name="Picture 8"/>
          <p:cNvPicPr>
            <a:picLocks noChangeAspect="1" noChangeArrowheads="1"/>
          </p:cNvPicPr>
          <p:nvPr/>
        </p:nvPicPr>
        <p:blipFill>
          <a:blip r:embed="rId5" cstate="print"/>
          <a:srcRect/>
          <a:stretch>
            <a:fillRect/>
          </a:stretch>
        </p:blipFill>
        <p:spPr bwMode="auto">
          <a:xfrm>
            <a:off x="2268538" y="2420938"/>
            <a:ext cx="3960812" cy="2846387"/>
          </a:xfrm>
          <a:prstGeom prst="rect">
            <a:avLst/>
          </a:prstGeom>
          <a:noFill/>
          <a:ln w="9525">
            <a:noFill/>
            <a:miter lim="800000"/>
            <a:headEnd/>
            <a:tailEnd/>
          </a:ln>
        </p:spPr>
      </p:pic>
      <p:sp>
        <p:nvSpPr>
          <p:cNvPr id="33798" name="Text Box 11"/>
          <p:cNvSpPr txBox="1">
            <a:spLocks noChangeArrowheads="1"/>
          </p:cNvSpPr>
          <p:nvPr/>
        </p:nvSpPr>
        <p:spPr bwMode="auto">
          <a:xfrm>
            <a:off x="1547813" y="2060575"/>
            <a:ext cx="5832475" cy="304800"/>
          </a:xfrm>
          <a:prstGeom prst="rect">
            <a:avLst/>
          </a:prstGeom>
          <a:noFill/>
          <a:ln w="9525">
            <a:noFill/>
            <a:miter lim="800000"/>
            <a:headEnd/>
            <a:tailEnd/>
          </a:ln>
          <a:effectLst/>
        </p:spPr>
        <p:txBody>
          <a:bodyPr>
            <a:spAutoFit/>
          </a:bodyPr>
          <a:lstStyle/>
          <a:p>
            <a:pPr>
              <a:spcBef>
                <a:spcPct val="50000"/>
              </a:spcBef>
            </a:pPr>
            <a:r>
              <a:rPr lang="en-GB" altLang="zh-CN" sz="1400">
                <a:latin typeface="Times New Roman" pitchFamily="18" charset="0"/>
                <a:ea typeface="宋体" charset="-122"/>
              </a:rPr>
              <a:t>Fig. The impact of employment protection on excessive worker reallocation</a:t>
            </a:r>
            <a:r>
              <a:rPr lang="it-IT" altLang="zh-CN" sz="1400">
                <a:latin typeface="Times New Roman" pitchFamily="18" charset="0"/>
                <a:ea typeface="宋体" charset="-122"/>
              </a:rPr>
              <a:t> </a:t>
            </a:r>
            <a:endParaRPr lang="it-IT" sz="1400">
              <a:latin typeface="Times New Roman" pitchFamily="18" charset="0"/>
            </a:endParaRPr>
          </a:p>
        </p:txBody>
      </p:sp>
      <p:sp>
        <p:nvSpPr>
          <p:cNvPr id="33799" name="Text Box 12"/>
          <p:cNvSpPr txBox="1">
            <a:spLocks noChangeArrowheads="1"/>
          </p:cNvSpPr>
          <p:nvPr/>
        </p:nvSpPr>
        <p:spPr bwMode="auto">
          <a:xfrm>
            <a:off x="323850" y="5300663"/>
            <a:ext cx="8424863" cy="1190625"/>
          </a:xfrm>
          <a:prstGeom prst="rect">
            <a:avLst/>
          </a:prstGeom>
          <a:noFill/>
          <a:ln w="9525">
            <a:noFill/>
            <a:miter lim="800000"/>
            <a:headEnd/>
            <a:tailEnd/>
          </a:ln>
          <a:effectLst/>
        </p:spPr>
        <p:txBody>
          <a:bodyPr>
            <a:spAutoFit/>
          </a:bodyPr>
          <a:lstStyle/>
          <a:p>
            <a:pPr algn="just">
              <a:spcBef>
                <a:spcPct val="50000"/>
              </a:spcBef>
            </a:pPr>
            <a:r>
              <a:rPr lang="en-US" altLang="zh-CN">
                <a:latin typeface="Times New Roman" pitchFamily="18" charset="0"/>
                <a:ea typeface="宋体" charset="-122"/>
              </a:rPr>
              <a:t>Consistent with Schivardi and Torrini (2008) the figure shows that </a:t>
            </a:r>
            <a:r>
              <a:rPr lang="en-US" altLang="zh-CN" b="1">
                <a:latin typeface="Times New Roman" pitchFamily="18" charset="0"/>
                <a:ea typeface="宋体" charset="-122"/>
              </a:rPr>
              <a:t>excessive worker turnover</a:t>
            </a:r>
            <a:r>
              <a:rPr lang="en-US" altLang="zh-CN">
                <a:latin typeface="Times New Roman" pitchFamily="18" charset="0"/>
                <a:ea typeface="宋体" charset="-122"/>
              </a:rPr>
              <a:t> is substantially </a:t>
            </a:r>
            <a:r>
              <a:rPr lang="en-US" altLang="zh-CN" b="1">
                <a:latin typeface="Times New Roman" pitchFamily="18" charset="0"/>
                <a:ea typeface="宋体" charset="-122"/>
              </a:rPr>
              <a:t>higher</a:t>
            </a:r>
            <a:r>
              <a:rPr lang="en-US" altLang="zh-CN">
                <a:latin typeface="Times New Roman" pitchFamily="18" charset="0"/>
                <a:ea typeface="宋体" charset="-122"/>
              </a:rPr>
              <a:t> just above the threshold than in small firms just below the threshold, despite the presence of more stringent employment protection provisions in large firms. </a:t>
            </a:r>
            <a:endParaRPr lang="it-IT">
              <a:latin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Results</a:t>
            </a:r>
            <a:br>
              <a:rPr lang="it-IT" sz="2800" b="1">
                <a:solidFill>
                  <a:schemeClr val="tx2"/>
                </a:solidFill>
                <a:latin typeface="Times New Roman" pitchFamily="18" charset="0"/>
              </a:rPr>
            </a:br>
            <a:r>
              <a:rPr lang="it-IT" i="1">
                <a:solidFill>
                  <a:schemeClr val="tx2"/>
                </a:solidFill>
                <a:latin typeface="Times New Roman" pitchFamily="18" charset="0"/>
              </a:rPr>
              <a:t>Employment protection and worker reallocation</a:t>
            </a:r>
          </a:p>
        </p:txBody>
      </p:sp>
      <p:pic>
        <p:nvPicPr>
          <p:cNvPr id="34819"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411413" y="1700213"/>
            <a:ext cx="4183062" cy="720725"/>
          </a:xfrm>
          <a:prstGeom prst="rect">
            <a:avLst/>
          </a:prstGeom>
          <a:noFill/>
          <a:ln w="9525">
            <a:noFill/>
            <a:miter lim="800000"/>
            <a:headEnd/>
            <a:tailEnd/>
          </a:ln>
        </p:spPr>
      </p:pic>
      <p:cxnSp>
        <p:nvCxnSpPr>
          <p:cNvPr id="4" name="Connettore 2 3"/>
          <p:cNvCxnSpPr/>
          <p:nvPr/>
        </p:nvCxnSpPr>
        <p:spPr>
          <a:xfrm flipV="1">
            <a:off x="3995738" y="2420938"/>
            <a:ext cx="0" cy="1008062"/>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ttore 2 9"/>
          <p:cNvCxnSpPr/>
          <p:nvPr/>
        </p:nvCxnSpPr>
        <p:spPr>
          <a:xfrm flipV="1">
            <a:off x="6084888" y="2420938"/>
            <a:ext cx="0" cy="1008062"/>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34822" name="CasellaDiTesto 8"/>
          <p:cNvSpPr txBox="1">
            <a:spLocks noChangeArrowheads="1"/>
          </p:cNvSpPr>
          <p:nvPr/>
        </p:nvSpPr>
        <p:spPr bwMode="auto">
          <a:xfrm>
            <a:off x="2987675" y="3429000"/>
            <a:ext cx="2089150" cy="338138"/>
          </a:xfrm>
          <a:prstGeom prst="rect">
            <a:avLst/>
          </a:prstGeom>
          <a:noFill/>
          <a:ln w="9525">
            <a:noFill/>
            <a:miter lim="800000"/>
            <a:headEnd/>
            <a:tailEnd/>
          </a:ln>
        </p:spPr>
        <p:txBody>
          <a:bodyPr>
            <a:spAutoFit/>
          </a:bodyPr>
          <a:lstStyle/>
          <a:p>
            <a:pPr algn="ctr"/>
            <a:r>
              <a:rPr lang="it-IT" sz="1600">
                <a:latin typeface="Times New Roman" pitchFamily="18" charset="0"/>
                <a:cs typeface="Times New Roman" pitchFamily="18" charset="0"/>
              </a:rPr>
              <a:t>Between component</a:t>
            </a:r>
          </a:p>
        </p:txBody>
      </p:sp>
      <p:sp>
        <p:nvSpPr>
          <p:cNvPr id="34823" name="CasellaDiTesto 11"/>
          <p:cNvSpPr txBox="1">
            <a:spLocks noChangeArrowheads="1"/>
          </p:cNvSpPr>
          <p:nvPr/>
        </p:nvSpPr>
        <p:spPr bwMode="auto">
          <a:xfrm>
            <a:off x="5292725" y="3429000"/>
            <a:ext cx="2087563" cy="338138"/>
          </a:xfrm>
          <a:prstGeom prst="rect">
            <a:avLst/>
          </a:prstGeom>
          <a:noFill/>
          <a:ln w="9525">
            <a:noFill/>
            <a:miter lim="800000"/>
            <a:headEnd/>
            <a:tailEnd/>
          </a:ln>
        </p:spPr>
        <p:txBody>
          <a:bodyPr>
            <a:spAutoFit/>
          </a:bodyPr>
          <a:lstStyle/>
          <a:p>
            <a:pPr algn="ctr"/>
            <a:r>
              <a:rPr lang="it-IT" sz="1600">
                <a:latin typeface="Times New Roman" pitchFamily="18" charset="0"/>
                <a:cs typeface="Times New Roman" pitchFamily="18" charset="0"/>
              </a:rPr>
              <a:t>Within component</a:t>
            </a:r>
          </a:p>
        </p:txBody>
      </p:sp>
      <p:cxnSp>
        <p:nvCxnSpPr>
          <p:cNvPr id="13" name="Connettore 2 12"/>
          <p:cNvCxnSpPr/>
          <p:nvPr/>
        </p:nvCxnSpPr>
        <p:spPr>
          <a:xfrm flipV="1">
            <a:off x="2073275" y="2222500"/>
            <a:ext cx="338138" cy="533400"/>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34825" name="CasellaDiTesto 15"/>
          <p:cNvSpPr txBox="1">
            <a:spLocks noChangeArrowheads="1"/>
          </p:cNvSpPr>
          <p:nvPr/>
        </p:nvSpPr>
        <p:spPr bwMode="auto">
          <a:xfrm>
            <a:off x="611188" y="2781300"/>
            <a:ext cx="2089150" cy="584200"/>
          </a:xfrm>
          <a:prstGeom prst="rect">
            <a:avLst/>
          </a:prstGeom>
          <a:noFill/>
          <a:ln w="9525">
            <a:noFill/>
            <a:miter lim="800000"/>
            <a:headEnd/>
            <a:tailEnd/>
          </a:ln>
        </p:spPr>
        <p:txBody>
          <a:bodyPr>
            <a:spAutoFit/>
          </a:bodyPr>
          <a:lstStyle/>
          <a:p>
            <a:pPr algn="ctr"/>
            <a:r>
              <a:rPr lang="it-IT" sz="1600">
                <a:latin typeface="Times New Roman" pitchFamily="18" charset="0"/>
                <a:cs typeface="Times New Roman" pitchFamily="18" charset="0"/>
              </a:rPr>
              <a:t>Excessive Worker</a:t>
            </a:r>
          </a:p>
          <a:p>
            <a:pPr algn="ctr"/>
            <a:r>
              <a:rPr lang="it-IT" sz="1600">
                <a:latin typeface="Times New Roman" pitchFamily="18" charset="0"/>
                <a:cs typeface="Times New Roman" pitchFamily="18" charset="0"/>
              </a:rPr>
              <a:t>Reallocation</a:t>
            </a:r>
          </a:p>
        </p:txBody>
      </p:sp>
      <p:sp>
        <p:nvSpPr>
          <p:cNvPr id="34826" name="CasellaDiTesto 16"/>
          <p:cNvSpPr txBox="1">
            <a:spLocks noChangeArrowheads="1"/>
          </p:cNvSpPr>
          <p:nvPr/>
        </p:nvSpPr>
        <p:spPr bwMode="auto">
          <a:xfrm>
            <a:off x="755650" y="4241800"/>
            <a:ext cx="7416800" cy="1477963"/>
          </a:xfrm>
          <a:prstGeom prst="rect">
            <a:avLst/>
          </a:prstGeom>
          <a:noFill/>
          <a:ln w="9525">
            <a:noFill/>
            <a:miter lim="800000"/>
            <a:headEnd/>
            <a:tailEnd/>
          </a:ln>
        </p:spPr>
        <p:txBody>
          <a:bodyPr>
            <a:spAutoFit/>
          </a:bodyPr>
          <a:lstStyle/>
          <a:p>
            <a:pPr algn="just"/>
            <a:r>
              <a:rPr lang="it-IT" b="1">
                <a:latin typeface="Times New Roman" pitchFamily="18" charset="0"/>
                <a:cs typeface="Times New Roman" pitchFamily="18" charset="0"/>
              </a:rPr>
              <a:t>Between</a:t>
            </a:r>
            <a:r>
              <a:rPr lang="it-IT">
                <a:latin typeface="Times New Roman" pitchFamily="18" charset="0"/>
                <a:cs typeface="Times New Roman" pitchFamily="18" charset="0"/>
              </a:rPr>
              <a:t>: difference in excessive worker reallocation attributed to the differences in the composition of contracts;</a:t>
            </a:r>
          </a:p>
          <a:p>
            <a:pPr algn="just"/>
            <a:endParaRPr lang="it-IT">
              <a:latin typeface="Times New Roman" pitchFamily="18" charset="0"/>
              <a:cs typeface="Times New Roman" pitchFamily="18" charset="0"/>
            </a:endParaRPr>
          </a:p>
          <a:p>
            <a:pPr algn="just"/>
            <a:r>
              <a:rPr lang="it-IT" b="1">
                <a:latin typeface="Times New Roman" pitchFamily="18" charset="0"/>
                <a:cs typeface="Times New Roman" pitchFamily="18" charset="0"/>
              </a:rPr>
              <a:t>Within: </a:t>
            </a:r>
            <a:r>
              <a:rPr lang="it-IT">
                <a:latin typeface="Times New Roman" pitchFamily="18" charset="0"/>
                <a:cs typeface="Times New Roman" pitchFamily="18" charset="0"/>
              </a:rPr>
              <a:t>the differential employment protection impact on </a:t>
            </a:r>
            <a:r>
              <a:rPr lang="it-IT" i="1">
                <a:latin typeface="Times New Roman" pitchFamily="18" charset="0"/>
                <a:cs typeface="Times New Roman" pitchFamily="18" charset="0"/>
              </a:rPr>
              <a:t>XR </a:t>
            </a:r>
            <a:r>
              <a:rPr lang="it-IT">
                <a:latin typeface="Times New Roman" pitchFamily="18" charset="0"/>
                <a:cs typeface="Times New Roman" pitchFamily="18" charset="0"/>
              </a:rPr>
              <a:t>by type of contract</a:t>
            </a:r>
            <a:r>
              <a:rPr lang="it-IT" i="1">
                <a:latin typeface="Times New Roman" pitchFamily="18" charset="0"/>
                <a:cs typeface="Times New Roman" pitchFamily="18" charset="0"/>
              </a:rPr>
              <a:t>.</a:t>
            </a:r>
            <a:r>
              <a:rPr lang="it-IT">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Results</a:t>
            </a:r>
          </a:p>
        </p:txBody>
      </p:sp>
      <p:pic>
        <p:nvPicPr>
          <p:cNvPr id="35843" name="Picture 4"/>
          <p:cNvPicPr>
            <a:picLocks noChangeAspect="1" noChangeArrowheads="1"/>
          </p:cNvPicPr>
          <p:nvPr/>
        </p:nvPicPr>
        <p:blipFill>
          <a:blip r:embed="rId2" cstate="print"/>
          <a:srcRect/>
          <a:stretch>
            <a:fillRect/>
          </a:stretch>
        </p:blipFill>
        <p:spPr bwMode="auto">
          <a:xfrm>
            <a:off x="468313" y="1196975"/>
            <a:ext cx="7848600" cy="3032125"/>
          </a:xfrm>
          <a:prstGeom prst="rect">
            <a:avLst/>
          </a:prstGeom>
          <a:noFill/>
          <a:ln w="9525">
            <a:noFill/>
            <a:miter lim="800000"/>
            <a:headEnd/>
            <a:tailEnd/>
          </a:ln>
        </p:spPr>
      </p:pic>
      <p:sp>
        <p:nvSpPr>
          <p:cNvPr id="35844" name="Text Box 5"/>
          <p:cNvSpPr txBox="1">
            <a:spLocks noChangeArrowheads="1"/>
          </p:cNvSpPr>
          <p:nvPr/>
        </p:nvSpPr>
        <p:spPr bwMode="auto">
          <a:xfrm>
            <a:off x="395288" y="4365625"/>
            <a:ext cx="8064500" cy="1878013"/>
          </a:xfrm>
          <a:prstGeom prst="rect">
            <a:avLst/>
          </a:prstGeom>
          <a:noFill/>
          <a:ln w="9525">
            <a:noFill/>
            <a:miter lim="800000"/>
            <a:headEnd/>
            <a:tailEnd/>
          </a:ln>
          <a:effectLst/>
        </p:spPr>
        <p:txBody>
          <a:bodyPr>
            <a:spAutoFit/>
          </a:bodyPr>
          <a:lstStyle/>
          <a:p>
            <a:pPr algn="just">
              <a:spcBef>
                <a:spcPct val="50000"/>
              </a:spcBef>
            </a:pPr>
            <a:r>
              <a:rPr lang="en-US" altLang="zh-CN">
                <a:latin typeface="Times New Roman" pitchFamily="18" charset="0"/>
                <a:ea typeface="宋体" charset="-122"/>
              </a:rPr>
              <a:t>The RDD results indicate that the impact of employment protection on excessive worker reallocation </a:t>
            </a:r>
            <a:r>
              <a:rPr lang="en-US" altLang="zh-CN" b="1">
                <a:latin typeface="Times New Roman" pitchFamily="18" charset="0"/>
                <a:ea typeface="宋体" charset="-122"/>
              </a:rPr>
              <a:t>largely reflects the impact of employment protection </a:t>
            </a:r>
            <a:r>
              <a:rPr lang="en-US" altLang="zh-CN">
                <a:latin typeface="Times New Roman" pitchFamily="18" charset="0"/>
                <a:ea typeface="宋体" charset="-122"/>
              </a:rPr>
              <a:t>on the use of workers on temporary contracts. </a:t>
            </a:r>
          </a:p>
          <a:p>
            <a:pPr algn="just">
              <a:spcBef>
                <a:spcPct val="50000"/>
              </a:spcBef>
            </a:pPr>
            <a:r>
              <a:rPr lang="en-US" altLang="zh-CN">
                <a:latin typeface="Times New Roman" pitchFamily="18" charset="0"/>
                <a:ea typeface="宋体" charset="-122"/>
              </a:rPr>
              <a:t>This confirms the conjecture put forward by Schivardi and Torrini (2008) that firms seek to circumvent the impact of employment </a:t>
            </a:r>
            <a:r>
              <a:rPr lang="en-US" altLang="zh-CN" b="1">
                <a:latin typeface="Times New Roman" pitchFamily="18" charset="0"/>
                <a:ea typeface="宋体" charset="-122"/>
              </a:rPr>
              <a:t>protection by workers on permanent contracts by workers on temporary contacts. </a:t>
            </a:r>
            <a:endParaRPr lang="it-IT" b="1">
              <a:latin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Results</a:t>
            </a:r>
          </a:p>
          <a:p>
            <a:r>
              <a:rPr lang="it-IT" i="1">
                <a:solidFill>
                  <a:schemeClr val="tx2"/>
                </a:solidFill>
                <a:latin typeface="Times New Roman" pitchFamily="18" charset="0"/>
              </a:rPr>
              <a:t>The incidence of temporary employees</a:t>
            </a:r>
          </a:p>
        </p:txBody>
      </p:sp>
      <p:pic>
        <p:nvPicPr>
          <p:cNvPr id="36867" name="Picture 1"/>
          <p:cNvPicPr>
            <a:picLocks noChangeAspect="1" noChangeArrowheads="1"/>
          </p:cNvPicPr>
          <p:nvPr/>
        </p:nvPicPr>
        <p:blipFill>
          <a:blip r:embed="rId2" cstate="print"/>
          <a:srcRect/>
          <a:stretch>
            <a:fillRect/>
          </a:stretch>
        </p:blipFill>
        <p:spPr bwMode="auto">
          <a:xfrm>
            <a:off x="312738" y="1196975"/>
            <a:ext cx="8589962" cy="3168650"/>
          </a:xfrm>
          <a:prstGeom prst="rect">
            <a:avLst/>
          </a:prstGeom>
          <a:noFill/>
          <a:ln w="9525">
            <a:noFill/>
            <a:miter lim="800000"/>
            <a:headEnd/>
            <a:tailEnd/>
          </a:ln>
        </p:spPr>
      </p:pic>
      <p:sp>
        <p:nvSpPr>
          <p:cNvPr id="36868" name="Rettangolo 2"/>
          <p:cNvSpPr>
            <a:spLocks noChangeArrowheads="1"/>
          </p:cNvSpPr>
          <p:nvPr/>
        </p:nvSpPr>
        <p:spPr bwMode="auto">
          <a:xfrm>
            <a:off x="503238" y="4437063"/>
            <a:ext cx="8208962" cy="1616075"/>
          </a:xfrm>
          <a:prstGeom prst="rect">
            <a:avLst/>
          </a:prstGeom>
          <a:noFill/>
          <a:ln w="9525">
            <a:noFill/>
            <a:miter lim="800000"/>
            <a:headEnd/>
            <a:tailEnd/>
          </a:ln>
        </p:spPr>
        <p:txBody>
          <a:bodyPr>
            <a:spAutoFit/>
          </a:bodyPr>
          <a:lstStyle/>
          <a:p>
            <a:pPr algn="just">
              <a:spcBef>
                <a:spcPct val="50000"/>
              </a:spcBef>
            </a:pPr>
            <a:r>
              <a:rPr lang="en-US" altLang="zh-CN">
                <a:latin typeface="Times New Roman" pitchFamily="18" charset="0"/>
                <a:ea typeface="宋体" charset="-122"/>
              </a:rPr>
              <a:t>The discontinuity in employment protection</a:t>
            </a:r>
            <a:r>
              <a:rPr lang="en-US" altLang="zh-CN" b="1">
                <a:latin typeface="Times New Roman" pitchFamily="18" charset="0"/>
                <a:ea typeface="宋体" charset="-122"/>
              </a:rPr>
              <a:t> increases the incidence of temporary work </a:t>
            </a:r>
            <a:r>
              <a:rPr lang="en-US" altLang="zh-CN">
                <a:latin typeface="Times New Roman" pitchFamily="18" charset="0"/>
                <a:ea typeface="宋体" charset="-122"/>
              </a:rPr>
              <a:t>by 2.7 percentage points. </a:t>
            </a:r>
          </a:p>
          <a:p>
            <a:pPr algn="just">
              <a:spcBef>
                <a:spcPct val="50000"/>
              </a:spcBef>
            </a:pPr>
            <a:r>
              <a:rPr lang="en-US" altLang="zh-CN" b="1">
                <a:latin typeface="Times New Roman" pitchFamily="18" charset="0"/>
                <a:ea typeface="宋体" charset="-122"/>
              </a:rPr>
              <a:t>No evidence </a:t>
            </a:r>
            <a:r>
              <a:rPr lang="en-US" altLang="zh-CN">
                <a:latin typeface="Times New Roman" pitchFamily="18" charset="0"/>
                <a:ea typeface="宋体" charset="-122"/>
              </a:rPr>
              <a:t>that employment protection also increases the use of independent contractors (either as a share of the total workforce or relative to the number of workers on permanent contracts) </a:t>
            </a:r>
            <a:endParaRPr lang="it-IT">
              <a:latin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Results</a:t>
            </a:r>
          </a:p>
        </p:txBody>
      </p:sp>
      <p:sp>
        <p:nvSpPr>
          <p:cNvPr id="37891" name="Text Box 3"/>
          <p:cNvSpPr txBox="1">
            <a:spLocks noChangeArrowheads="1"/>
          </p:cNvSpPr>
          <p:nvPr/>
        </p:nvSpPr>
        <p:spPr bwMode="auto">
          <a:xfrm>
            <a:off x="395288" y="1503363"/>
            <a:ext cx="8208962" cy="2862262"/>
          </a:xfrm>
          <a:prstGeom prst="rect">
            <a:avLst/>
          </a:prstGeom>
          <a:noFill/>
          <a:ln w="9525">
            <a:noFill/>
            <a:miter lim="800000"/>
            <a:headEnd/>
            <a:tailEnd/>
          </a:ln>
          <a:effectLst/>
        </p:spPr>
        <p:txBody>
          <a:bodyPr>
            <a:spAutoFit/>
          </a:bodyPr>
          <a:lstStyle/>
          <a:p>
            <a:pPr marL="371475" indent="-371475" algn="just">
              <a:spcBef>
                <a:spcPct val="50000"/>
              </a:spcBef>
            </a:pPr>
            <a:r>
              <a:rPr lang="en-US" altLang="zh-CN">
                <a:latin typeface="Times New Roman" pitchFamily="18" charset="0"/>
                <a:ea typeface="宋体" charset="-122"/>
              </a:rPr>
              <a:t>This result is robust to a number of different specifications:</a:t>
            </a:r>
          </a:p>
          <a:p>
            <a:pPr marL="371475" indent="-371475" algn="just">
              <a:spcBef>
                <a:spcPct val="50000"/>
              </a:spcBef>
              <a:buFontTx/>
              <a:buAutoNum type="romanLcParenR"/>
            </a:pPr>
            <a:r>
              <a:rPr lang="en-US" altLang="zh-CN">
                <a:latin typeface="Times New Roman" pitchFamily="18" charset="0"/>
                <a:ea typeface="宋体" charset="-122"/>
              </a:rPr>
              <a:t>whether or not the incidence of temporary workers is measured in terms of dependent employment or permanent employment; </a:t>
            </a:r>
          </a:p>
          <a:p>
            <a:pPr marL="371475" indent="-371475" algn="just">
              <a:spcBef>
                <a:spcPct val="50000"/>
              </a:spcBef>
              <a:buFontTx/>
              <a:buAutoNum type="romanLcParenR"/>
            </a:pPr>
            <a:r>
              <a:rPr lang="en-US" altLang="zh-CN">
                <a:latin typeface="Times New Roman" pitchFamily="18" charset="0"/>
                <a:ea typeface="宋体" charset="-122"/>
              </a:rPr>
              <a:t>whether a linear, quadratic or third-order specification is used to control for firm-size; </a:t>
            </a:r>
          </a:p>
          <a:p>
            <a:pPr marL="371475" indent="-371475" algn="just">
              <a:spcBef>
                <a:spcPct val="50000"/>
              </a:spcBef>
              <a:buFontTx/>
              <a:buAutoNum type="romanLcParenR"/>
            </a:pPr>
            <a:r>
              <a:rPr lang="en-US" altLang="zh-CN">
                <a:latin typeface="Times New Roman" pitchFamily="18" charset="0"/>
                <a:ea typeface="宋体" charset="-122"/>
              </a:rPr>
              <a:t>for varying definitions of bandwidth; </a:t>
            </a:r>
          </a:p>
          <a:p>
            <a:pPr marL="371475" indent="-371475" algn="just">
              <a:spcBef>
                <a:spcPct val="50000"/>
              </a:spcBef>
              <a:buFontTx/>
              <a:buAutoNum type="romanLcParenR"/>
            </a:pPr>
            <a:r>
              <a:rPr lang="en-US" altLang="zh-CN">
                <a:latin typeface="Times New Roman" pitchFamily="18" charset="0"/>
                <a:ea typeface="宋体" charset="-122"/>
              </a:rPr>
              <a:t>whether the RDD framework is complemented with a difference-in-differences approach.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Results (Main evidences)</a:t>
            </a:r>
          </a:p>
        </p:txBody>
      </p:sp>
      <p:sp>
        <p:nvSpPr>
          <p:cNvPr id="38915" name="Text Box 3"/>
          <p:cNvSpPr txBox="1">
            <a:spLocks noChangeArrowheads="1"/>
          </p:cNvSpPr>
          <p:nvPr/>
        </p:nvSpPr>
        <p:spPr bwMode="auto">
          <a:xfrm>
            <a:off x="395288" y="1463675"/>
            <a:ext cx="8208962" cy="2308225"/>
          </a:xfrm>
          <a:prstGeom prst="rect">
            <a:avLst/>
          </a:prstGeom>
          <a:noFill/>
          <a:ln w="9525">
            <a:noFill/>
            <a:miter lim="800000"/>
            <a:headEnd/>
            <a:tailEnd/>
          </a:ln>
          <a:effectLst/>
        </p:spPr>
        <p:txBody>
          <a:bodyPr>
            <a:spAutoFit/>
          </a:bodyPr>
          <a:lstStyle/>
          <a:p>
            <a:pPr algn="just">
              <a:spcBef>
                <a:spcPct val="50000"/>
              </a:spcBef>
            </a:pPr>
            <a:r>
              <a:rPr lang="en-US" altLang="zh-CN">
                <a:latin typeface="Times New Roman" pitchFamily="18" charset="0"/>
                <a:ea typeface="宋体" charset="-122"/>
              </a:rPr>
              <a:t>Employment protection does not appear to have any robust effects on excessive worker turnover by type of contract. </a:t>
            </a:r>
          </a:p>
          <a:p>
            <a:pPr algn="just">
              <a:spcBef>
                <a:spcPct val="50000"/>
              </a:spcBef>
            </a:pPr>
            <a:r>
              <a:rPr lang="en-US" altLang="zh-CN">
                <a:latin typeface="Times New Roman" pitchFamily="18" charset="0"/>
                <a:ea typeface="宋体" charset="-122"/>
              </a:rPr>
              <a:t>The results are either statistically insignificant or inconsistent across specifications (the results change sign when complementing RDD with difference-in-differences). </a:t>
            </a:r>
          </a:p>
          <a:p>
            <a:pPr algn="just">
              <a:spcBef>
                <a:spcPct val="50000"/>
              </a:spcBef>
            </a:pPr>
            <a:r>
              <a:rPr lang="en-US" altLang="zh-CN">
                <a:latin typeface="Times New Roman" pitchFamily="18" charset="0"/>
                <a:ea typeface="宋体" charset="-122"/>
              </a:rPr>
              <a:t>While this may be little surprising in the case of temporary and independent contractors, one could advance several arguments of why employment protection might affect the churning rate among permanent workers.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95288" y="0"/>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Results (</a:t>
            </a:r>
            <a:r>
              <a:rPr lang="it-IT" sz="2800" i="1">
                <a:solidFill>
                  <a:schemeClr val="tx2"/>
                </a:solidFill>
                <a:latin typeface="Times New Roman" pitchFamily="18" charset="0"/>
              </a:rPr>
              <a:t>worker flows</a:t>
            </a:r>
            <a:r>
              <a:rPr lang="it-IT" sz="2800" b="1">
                <a:solidFill>
                  <a:schemeClr val="tx2"/>
                </a:solidFill>
                <a:latin typeface="Times New Roman" pitchFamily="18" charset="0"/>
              </a:rPr>
              <a:t>)</a:t>
            </a:r>
          </a:p>
        </p:txBody>
      </p:sp>
      <p:pic>
        <p:nvPicPr>
          <p:cNvPr id="39939" name="Picture 4"/>
          <p:cNvPicPr>
            <a:picLocks noChangeAspect="1" noChangeArrowheads="1"/>
          </p:cNvPicPr>
          <p:nvPr/>
        </p:nvPicPr>
        <p:blipFill>
          <a:blip r:embed="rId2" cstate="print"/>
          <a:srcRect/>
          <a:stretch>
            <a:fillRect/>
          </a:stretch>
        </p:blipFill>
        <p:spPr bwMode="auto">
          <a:xfrm>
            <a:off x="481013" y="692150"/>
            <a:ext cx="8267700" cy="3354388"/>
          </a:xfrm>
          <a:prstGeom prst="rect">
            <a:avLst/>
          </a:prstGeom>
          <a:noFill/>
          <a:ln w="9525">
            <a:noFill/>
            <a:miter lim="800000"/>
            <a:headEnd/>
            <a:tailEnd/>
          </a:ln>
          <a:effectLst/>
        </p:spPr>
      </p:pic>
      <p:sp>
        <p:nvSpPr>
          <p:cNvPr id="39940" name="Text Box 5"/>
          <p:cNvSpPr txBox="1">
            <a:spLocks noChangeArrowheads="1"/>
          </p:cNvSpPr>
          <p:nvPr/>
        </p:nvSpPr>
        <p:spPr bwMode="auto">
          <a:xfrm>
            <a:off x="395288" y="4076700"/>
            <a:ext cx="8280400" cy="2308225"/>
          </a:xfrm>
          <a:prstGeom prst="rect">
            <a:avLst/>
          </a:prstGeom>
          <a:noFill/>
          <a:ln w="9525">
            <a:noFill/>
            <a:miter lim="800000"/>
            <a:headEnd/>
            <a:tailEnd/>
          </a:ln>
          <a:effectLst/>
        </p:spPr>
        <p:txBody>
          <a:bodyPr>
            <a:spAutoFit/>
          </a:bodyPr>
          <a:lstStyle/>
          <a:p>
            <a:pPr algn="just">
              <a:spcBef>
                <a:spcPct val="50000"/>
              </a:spcBef>
            </a:pPr>
            <a:r>
              <a:rPr lang="en-US" altLang="zh-CN" sz="1600">
                <a:latin typeface="Times New Roman" pitchFamily="18" charset="0"/>
                <a:ea typeface="宋体" charset="-122"/>
              </a:rPr>
              <a:t>The results are generally weak, with only few statistically significant coefficients and numerous sign changes across specifications. </a:t>
            </a:r>
          </a:p>
          <a:p>
            <a:pPr algn="just">
              <a:spcBef>
                <a:spcPct val="50000"/>
              </a:spcBef>
            </a:pPr>
            <a:r>
              <a:rPr lang="en-US" altLang="zh-CN" sz="1600">
                <a:latin typeface="Times New Roman" pitchFamily="18" charset="0"/>
                <a:ea typeface="宋体" charset="-122"/>
              </a:rPr>
              <a:t>There is some evidence that employment protection increases the separation rate of workers on permanent contracts. While this does indeed lead to an increase in the incidence of temporary work, it is </a:t>
            </a:r>
            <a:r>
              <a:rPr lang="en-US" altLang="zh-CN" sz="1600" b="1">
                <a:latin typeface="Times New Roman" pitchFamily="18" charset="0"/>
                <a:ea typeface="宋体" charset="-122"/>
              </a:rPr>
              <a:t>not clear how to rationalize this result</a:t>
            </a:r>
            <a:r>
              <a:rPr lang="en-US" altLang="zh-CN" sz="1600">
                <a:latin typeface="Times New Roman" pitchFamily="18" charset="0"/>
                <a:ea typeface="宋体" charset="-122"/>
              </a:rPr>
              <a:t>. </a:t>
            </a:r>
          </a:p>
          <a:p>
            <a:pPr algn="just">
              <a:spcBef>
                <a:spcPct val="50000"/>
              </a:spcBef>
            </a:pPr>
            <a:r>
              <a:rPr lang="en-US" altLang="zh-CN" sz="1600">
                <a:latin typeface="Times New Roman" pitchFamily="18" charset="0"/>
                <a:ea typeface="宋体" charset="-122"/>
              </a:rPr>
              <a:t>Some evidence that EP reduces the conversion rate of temporary into permanent contracts. If true </a:t>
            </a:r>
            <a:r>
              <a:rPr lang="en-US" altLang="zh-CN" sz="1600" b="1">
                <a:latin typeface="Times New Roman" pitchFamily="18" charset="0"/>
                <a:ea typeface="宋体" charset="-122"/>
              </a:rPr>
              <a:t>EP reduces the probability of workers on temporary contracts to become permanent and, as a result, force such workers to move from one temporary contract to another</a:t>
            </a:r>
            <a:r>
              <a:rPr lang="en-US" altLang="zh-CN" sz="1600">
                <a:latin typeface="Times New Roman" pitchFamily="18" charset="0"/>
                <a:ea typeface="宋体" charset="-122"/>
              </a:rPr>
              <a:t>. </a:t>
            </a:r>
            <a:endParaRPr lang="it-IT" sz="1600">
              <a:latin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395288" y="188913"/>
            <a:ext cx="8424862" cy="7191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Econometric Results</a:t>
            </a:r>
            <a:br>
              <a:rPr lang="it-IT" sz="2800" b="1">
                <a:solidFill>
                  <a:schemeClr val="tx2"/>
                </a:solidFill>
                <a:latin typeface="Times New Roman" pitchFamily="18" charset="0"/>
              </a:rPr>
            </a:br>
            <a:r>
              <a:rPr lang="it-IT" i="1">
                <a:solidFill>
                  <a:schemeClr val="tx2"/>
                </a:solidFill>
                <a:latin typeface="Times New Roman" pitchFamily="18" charset="0"/>
              </a:rPr>
              <a:t>Employment protection and labor productivity</a:t>
            </a:r>
          </a:p>
        </p:txBody>
      </p:sp>
      <p:sp>
        <p:nvSpPr>
          <p:cNvPr id="40963" name="Text Box 3"/>
          <p:cNvSpPr txBox="1">
            <a:spLocks noChangeArrowheads="1"/>
          </p:cNvSpPr>
          <p:nvPr/>
        </p:nvSpPr>
        <p:spPr bwMode="auto">
          <a:xfrm>
            <a:off x="466725" y="3429000"/>
            <a:ext cx="8208963" cy="1892300"/>
          </a:xfrm>
          <a:prstGeom prst="rect">
            <a:avLst/>
          </a:prstGeom>
          <a:noFill/>
          <a:ln w="9525">
            <a:noFill/>
            <a:miter lim="800000"/>
            <a:headEnd/>
            <a:tailEnd/>
          </a:ln>
          <a:effectLst/>
        </p:spPr>
        <p:txBody>
          <a:bodyPr>
            <a:spAutoFit/>
          </a:bodyPr>
          <a:lstStyle/>
          <a:p>
            <a:pPr algn="just">
              <a:spcBef>
                <a:spcPct val="50000"/>
              </a:spcBef>
            </a:pPr>
            <a:r>
              <a:rPr lang="en-GB" altLang="zh-CN">
                <a:latin typeface="Times New Roman" pitchFamily="18" charset="0"/>
                <a:ea typeface="宋体" charset="-122"/>
              </a:rPr>
              <a:t>The results show that employment protection has a significantly negative effect on labour productivity and that only a minor part of this can be attributed to its impact on temporary workers. Our estimates indicate that employment protection reduces labour productivity by 5 to 10%. </a:t>
            </a:r>
          </a:p>
          <a:p>
            <a:pPr algn="just">
              <a:spcBef>
                <a:spcPct val="50000"/>
              </a:spcBef>
            </a:pPr>
            <a:r>
              <a:rPr lang="en-GB" altLang="zh-CN">
                <a:latin typeface="Times New Roman" pitchFamily="18" charset="0"/>
                <a:ea typeface="宋体" charset="-122"/>
              </a:rPr>
              <a:t>The </a:t>
            </a:r>
            <a:r>
              <a:rPr lang="en-GB" altLang="zh-CN" b="1">
                <a:latin typeface="Times New Roman" pitchFamily="18" charset="0"/>
                <a:ea typeface="宋体" charset="-122"/>
              </a:rPr>
              <a:t>impact of EP on labour productivity that comes about through its impact on the incidence of temporary work is relatively modest</a:t>
            </a:r>
            <a:r>
              <a:rPr lang="it-IT" altLang="zh-CN" b="1">
                <a:latin typeface="Times New Roman" pitchFamily="18" charset="0"/>
                <a:ea typeface="宋体" charset="-122"/>
              </a:rPr>
              <a:t> </a:t>
            </a:r>
            <a:endParaRPr lang="it-IT" b="1">
              <a:latin typeface="Times New Roman" pitchFamily="18" charset="0"/>
            </a:endParaRPr>
          </a:p>
        </p:txBody>
      </p:sp>
      <p:pic>
        <p:nvPicPr>
          <p:cNvPr id="40964" name="Picture 4"/>
          <p:cNvPicPr>
            <a:picLocks noChangeAspect="1" noChangeArrowheads="1"/>
          </p:cNvPicPr>
          <p:nvPr/>
        </p:nvPicPr>
        <p:blipFill>
          <a:blip r:embed="rId2" cstate="print"/>
          <a:srcRect/>
          <a:stretch>
            <a:fillRect/>
          </a:stretch>
        </p:blipFill>
        <p:spPr bwMode="auto">
          <a:xfrm>
            <a:off x="468313" y="1052513"/>
            <a:ext cx="8172450" cy="22193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395288" y="404813"/>
            <a:ext cx="7772400" cy="503237"/>
          </a:xfrm>
        </p:spPr>
        <p:txBody>
          <a:bodyPr/>
          <a:lstStyle/>
          <a:p>
            <a:pPr algn="l" eaLnBrk="1" hangingPunct="1"/>
            <a:r>
              <a:rPr lang="it-IT" sz="2800" b="1" smtClean="0">
                <a:latin typeface="Times New Roman" pitchFamily="18" charset="0"/>
              </a:rPr>
              <a:t>Motivation</a:t>
            </a:r>
          </a:p>
        </p:txBody>
      </p:sp>
      <p:sp>
        <p:nvSpPr>
          <p:cNvPr id="32771" name="Text Box 3"/>
          <p:cNvSpPr txBox="1">
            <a:spLocks noChangeArrowheads="1"/>
          </p:cNvSpPr>
          <p:nvPr/>
        </p:nvSpPr>
        <p:spPr bwMode="auto">
          <a:xfrm>
            <a:off x="395288" y="908050"/>
            <a:ext cx="8208962" cy="547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defRPr/>
            </a:pPr>
            <a:r>
              <a:rPr lang="en-GB" altLang="zh-CN" sz="2000" dirty="0">
                <a:latin typeface="Times New Roman" pitchFamily="18" charset="0"/>
                <a:ea typeface="宋体" charset="-122"/>
              </a:rPr>
              <a:t>In most countries, employment protection varies depending on the type of labour contract: asymmetric liberalisation of temporary contracts, stringent regulations for permanent contracts.</a:t>
            </a:r>
            <a:r>
              <a:rPr lang="it-IT" altLang="zh-CN" dirty="0">
                <a:ea typeface="宋体" charset="-122"/>
              </a:rPr>
              <a:t> </a:t>
            </a:r>
          </a:p>
          <a:p>
            <a:pPr algn="just">
              <a:spcBef>
                <a:spcPct val="50000"/>
              </a:spcBef>
              <a:defRPr/>
            </a:pPr>
            <a:r>
              <a:rPr lang="it-IT" altLang="zh-CN" sz="2000" b="1" dirty="0" err="1">
                <a:latin typeface="Times New Roman" pitchFamily="18" charset="0"/>
                <a:ea typeface="宋体" charset="-122"/>
              </a:rPr>
              <a:t>Implications</a:t>
            </a:r>
            <a:r>
              <a:rPr lang="it-IT" altLang="zh-CN" sz="2000" b="1" dirty="0">
                <a:latin typeface="Times New Roman" pitchFamily="18" charset="0"/>
                <a:ea typeface="宋体" charset="-122"/>
              </a:rPr>
              <a:t>:</a:t>
            </a:r>
          </a:p>
          <a:p>
            <a:pPr algn="just">
              <a:spcBef>
                <a:spcPct val="50000"/>
              </a:spcBef>
              <a:buFont typeface="Wingdings" pitchFamily="2" charset="2"/>
              <a:buChar char="ü"/>
              <a:defRPr/>
            </a:pPr>
            <a:r>
              <a:rPr lang="it-IT" altLang="zh-CN" sz="2000" dirty="0">
                <a:latin typeface="Times New Roman" pitchFamily="18" charset="0"/>
                <a:ea typeface="宋体" charset="-122"/>
              </a:rPr>
              <a:t> </a:t>
            </a:r>
            <a:r>
              <a:rPr lang="it-IT" altLang="zh-CN" sz="2000" dirty="0" err="1">
                <a:latin typeface="Times New Roman" pitchFamily="18" charset="0"/>
                <a:ea typeface="宋体" charset="-122"/>
              </a:rPr>
              <a:t>Distortion</a:t>
            </a:r>
            <a:r>
              <a:rPr lang="it-IT" altLang="zh-CN" sz="2000" dirty="0">
                <a:latin typeface="Times New Roman" pitchFamily="18" charset="0"/>
                <a:ea typeface="宋体" charset="-122"/>
              </a:rPr>
              <a:t> of the </a:t>
            </a:r>
            <a:r>
              <a:rPr lang="it-IT" altLang="zh-CN" sz="2000" dirty="0" err="1">
                <a:latin typeface="Times New Roman" pitchFamily="18" charset="0"/>
                <a:ea typeface="宋体" charset="-122"/>
              </a:rPr>
              <a:t>optimal</a:t>
            </a:r>
            <a:r>
              <a:rPr lang="it-IT" altLang="zh-CN" sz="2000" dirty="0">
                <a:latin typeface="Times New Roman" pitchFamily="18" charset="0"/>
                <a:ea typeface="宋体" charset="-122"/>
              </a:rPr>
              <a:t> </a:t>
            </a:r>
            <a:r>
              <a:rPr lang="it-IT" altLang="zh-CN" sz="2000" dirty="0" err="1">
                <a:latin typeface="Times New Roman" pitchFamily="18" charset="0"/>
                <a:ea typeface="宋体" charset="-122"/>
              </a:rPr>
              <a:t>composition</a:t>
            </a:r>
            <a:r>
              <a:rPr lang="it-IT" altLang="zh-CN" sz="2000" dirty="0">
                <a:latin typeface="Times New Roman" pitchFamily="18" charset="0"/>
                <a:ea typeface="宋体" charset="-122"/>
              </a:rPr>
              <a:t> of </a:t>
            </a:r>
            <a:r>
              <a:rPr lang="it-IT" altLang="zh-CN" sz="2000" dirty="0" err="1">
                <a:latin typeface="Times New Roman" pitchFamily="18" charset="0"/>
                <a:ea typeface="宋体" charset="-122"/>
              </a:rPr>
              <a:t>employment</a:t>
            </a:r>
            <a:r>
              <a:rPr lang="it-IT" altLang="zh-CN" sz="2000" dirty="0">
                <a:latin typeface="Times New Roman" pitchFamily="18" charset="0"/>
                <a:ea typeface="宋体" charset="-122"/>
              </a:rPr>
              <a:t>;</a:t>
            </a:r>
          </a:p>
          <a:p>
            <a:pPr algn="just">
              <a:spcBef>
                <a:spcPct val="50000"/>
              </a:spcBef>
              <a:buFont typeface="Wingdings" pitchFamily="2" charset="2"/>
              <a:buChar char="ü"/>
              <a:defRPr/>
            </a:pPr>
            <a:r>
              <a:rPr lang="it-IT" altLang="zh-CN" sz="2000" dirty="0">
                <a:latin typeface="Times New Roman" pitchFamily="18" charset="0"/>
                <a:ea typeface="宋体" charset="-122"/>
              </a:rPr>
              <a:t> </a:t>
            </a:r>
            <a:r>
              <a:rPr lang="it-IT" altLang="zh-CN" sz="2000" dirty="0" err="1">
                <a:latin typeface="Times New Roman" pitchFamily="18" charset="0"/>
                <a:ea typeface="宋体" charset="-122"/>
              </a:rPr>
              <a:t>Reduction</a:t>
            </a:r>
            <a:r>
              <a:rPr lang="it-IT" altLang="zh-CN" sz="2000" dirty="0">
                <a:latin typeface="Times New Roman" pitchFamily="18" charset="0"/>
                <a:ea typeface="宋体" charset="-122"/>
              </a:rPr>
              <a:t> of </a:t>
            </a:r>
            <a:r>
              <a:rPr lang="it-IT" altLang="zh-CN" sz="2000" dirty="0" err="1">
                <a:latin typeface="Times New Roman" pitchFamily="18" charset="0"/>
                <a:ea typeface="宋体" charset="-122"/>
              </a:rPr>
              <a:t>workers</a:t>
            </a:r>
            <a:r>
              <a:rPr lang="it-IT" altLang="zh-CN" sz="2000" dirty="0">
                <a:latin typeface="Times New Roman" pitchFamily="18" charset="0"/>
                <a:ea typeface="宋体" charset="-122"/>
              </a:rPr>
              <a:t>’ </a:t>
            </a:r>
            <a:r>
              <a:rPr lang="it-IT" altLang="zh-CN" sz="2000" dirty="0" err="1">
                <a:latin typeface="Times New Roman" pitchFamily="18" charset="0"/>
                <a:ea typeface="宋体" charset="-122"/>
              </a:rPr>
              <a:t>involvement</a:t>
            </a:r>
            <a:r>
              <a:rPr lang="it-IT" altLang="zh-CN" sz="2000" dirty="0">
                <a:latin typeface="Times New Roman" pitchFamily="18" charset="0"/>
                <a:ea typeface="宋体" charset="-122"/>
              </a:rPr>
              <a:t> in training and </a:t>
            </a:r>
            <a:r>
              <a:rPr lang="it-IT" altLang="zh-CN" sz="2000" dirty="0" err="1">
                <a:latin typeface="Times New Roman" pitchFamily="18" charset="0"/>
                <a:ea typeface="宋体" charset="-122"/>
              </a:rPr>
              <a:t>their</a:t>
            </a:r>
            <a:r>
              <a:rPr lang="it-IT" altLang="zh-CN" sz="2000" dirty="0">
                <a:latin typeface="Times New Roman" pitchFamily="18" charset="0"/>
                <a:ea typeface="宋体" charset="-122"/>
              </a:rPr>
              <a:t> </a:t>
            </a:r>
            <a:r>
              <a:rPr lang="it-IT" altLang="zh-CN" sz="2000" dirty="0" err="1">
                <a:latin typeface="Times New Roman" pitchFamily="18" charset="0"/>
                <a:ea typeface="宋体" charset="-122"/>
              </a:rPr>
              <a:t>commitment</a:t>
            </a:r>
            <a:r>
              <a:rPr lang="it-IT" altLang="zh-CN" sz="2000" dirty="0">
                <a:latin typeface="Times New Roman" pitchFamily="18" charset="0"/>
                <a:ea typeface="宋体" charset="-122"/>
              </a:rPr>
              <a:t>;</a:t>
            </a:r>
          </a:p>
          <a:p>
            <a:pPr algn="just">
              <a:spcBef>
                <a:spcPct val="50000"/>
              </a:spcBef>
              <a:buFont typeface="Wingdings" pitchFamily="2" charset="2"/>
              <a:buChar char="ü"/>
              <a:defRPr/>
            </a:pPr>
            <a:r>
              <a:rPr lang="it-IT" altLang="zh-CN" sz="2000" dirty="0">
                <a:latin typeface="Times New Roman" pitchFamily="18" charset="0"/>
                <a:ea typeface="宋体" charset="-122"/>
              </a:rPr>
              <a:t> </a:t>
            </a:r>
            <a:r>
              <a:rPr lang="it-IT" altLang="zh-CN" sz="2000" dirty="0" err="1">
                <a:latin typeface="Times New Roman" pitchFamily="18" charset="0"/>
                <a:ea typeface="宋体" charset="-122"/>
              </a:rPr>
              <a:t>Dualism</a:t>
            </a:r>
            <a:r>
              <a:rPr lang="it-IT" altLang="zh-CN" sz="2000" dirty="0">
                <a:latin typeface="Times New Roman" pitchFamily="18" charset="0"/>
                <a:ea typeface="宋体" charset="-122"/>
              </a:rPr>
              <a:t> in </a:t>
            </a:r>
            <a:r>
              <a:rPr lang="it-IT" altLang="zh-CN" sz="2000" dirty="0" err="1">
                <a:latin typeface="Times New Roman" pitchFamily="18" charset="0"/>
                <a:ea typeface="宋体" charset="-122"/>
              </a:rPr>
              <a:t>labour</a:t>
            </a:r>
            <a:r>
              <a:rPr lang="it-IT" altLang="zh-CN" sz="2000" dirty="0">
                <a:latin typeface="Times New Roman" pitchFamily="18" charset="0"/>
                <a:ea typeface="宋体" charset="-122"/>
              </a:rPr>
              <a:t> market </a:t>
            </a:r>
            <a:r>
              <a:rPr lang="it-IT" altLang="zh-CN" sz="2000" dirty="0" err="1">
                <a:latin typeface="Times New Roman" pitchFamily="18" charset="0"/>
                <a:ea typeface="宋体" charset="-122"/>
              </a:rPr>
              <a:t>between</a:t>
            </a:r>
            <a:r>
              <a:rPr lang="it-IT" altLang="zh-CN" sz="2000" dirty="0">
                <a:latin typeface="Times New Roman" pitchFamily="18" charset="0"/>
                <a:ea typeface="宋体" charset="-122"/>
              </a:rPr>
              <a:t> regular and non regular </a:t>
            </a:r>
            <a:r>
              <a:rPr lang="it-IT" altLang="zh-CN" sz="2000" dirty="0" err="1">
                <a:latin typeface="Times New Roman" pitchFamily="18" charset="0"/>
                <a:ea typeface="宋体" charset="-122"/>
              </a:rPr>
              <a:t>contracts</a:t>
            </a:r>
            <a:r>
              <a:rPr lang="it-IT" altLang="zh-CN" sz="2000" dirty="0">
                <a:latin typeface="Times New Roman" pitchFamily="18" charset="0"/>
                <a:ea typeface="宋体" charset="-122"/>
              </a:rPr>
              <a:t>.</a:t>
            </a:r>
          </a:p>
          <a:p>
            <a:pPr algn="just">
              <a:spcBef>
                <a:spcPct val="50000"/>
              </a:spcBef>
              <a:defRPr/>
            </a:pPr>
            <a:r>
              <a:rPr lang="en-GB" sz="2000" b="1" dirty="0">
                <a:latin typeface="Times New Roman" pitchFamily="18" charset="0"/>
                <a:ea typeface="宋体" charset="-122"/>
              </a:rPr>
              <a:t>Aim:</a:t>
            </a:r>
          </a:p>
          <a:p>
            <a:pPr algn="just">
              <a:spcBef>
                <a:spcPct val="50000"/>
              </a:spcBef>
              <a:defRPr/>
            </a:pPr>
            <a:r>
              <a:rPr lang="en-GB" sz="2000" dirty="0">
                <a:latin typeface="Times New Roman" pitchFamily="18" charset="0"/>
                <a:ea typeface="宋体" charset="-122"/>
              </a:rPr>
              <a:t>Exploiting the richness of a newly-established employer-employee dataset, we look at the effect of EP :</a:t>
            </a:r>
          </a:p>
          <a:p>
            <a:pPr marL="342900" indent="-342900" algn="just">
              <a:spcBef>
                <a:spcPct val="50000"/>
              </a:spcBef>
              <a:buFont typeface="Wingdings" pitchFamily="2" charset="2"/>
              <a:buChar char="ü"/>
              <a:defRPr/>
            </a:pPr>
            <a:r>
              <a:rPr lang="en-GB" sz="2000" dirty="0">
                <a:latin typeface="Times New Roman" pitchFamily="18" charset="0"/>
                <a:ea typeface="宋体" charset="-122"/>
              </a:rPr>
              <a:t>on the composition of employment;</a:t>
            </a:r>
          </a:p>
          <a:p>
            <a:pPr marL="342900" indent="-342900" algn="just">
              <a:spcBef>
                <a:spcPct val="50000"/>
              </a:spcBef>
              <a:buFont typeface="Wingdings" pitchFamily="2" charset="2"/>
              <a:buChar char="ü"/>
              <a:defRPr/>
            </a:pPr>
            <a:r>
              <a:rPr lang="en-GB" sz="2000" dirty="0">
                <a:latin typeface="Times New Roman" pitchFamily="18" charset="0"/>
                <a:ea typeface="宋体" charset="-122"/>
              </a:rPr>
              <a:t>on the productivity performance of firms.  </a:t>
            </a:r>
            <a:endParaRPr lang="it-IT" sz="2000" dirty="0">
              <a:latin typeface="Times New Roman" pitchFamily="18" charset="0"/>
              <a:ea typeface="宋体" charset="-122"/>
            </a:endParaRPr>
          </a:p>
          <a:p>
            <a:pPr algn="just">
              <a:spcBef>
                <a:spcPct val="50000"/>
              </a:spcBef>
              <a:defRPr/>
            </a:pPr>
            <a:endParaRPr lang="it-IT" sz="2000" dirty="0">
              <a:latin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Further Robustness Checks</a:t>
            </a:r>
          </a:p>
        </p:txBody>
      </p:sp>
      <p:sp>
        <p:nvSpPr>
          <p:cNvPr id="41987" name="Text Box 3"/>
          <p:cNvSpPr txBox="1">
            <a:spLocks noChangeArrowheads="1"/>
          </p:cNvSpPr>
          <p:nvPr/>
        </p:nvSpPr>
        <p:spPr bwMode="auto">
          <a:xfrm>
            <a:off x="395288" y="1052513"/>
            <a:ext cx="8208962" cy="4968875"/>
          </a:xfrm>
          <a:prstGeom prst="rect">
            <a:avLst/>
          </a:prstGeom>
          <a:noFill/>
          <a:ln w="9525">
            <a:noFill/>
            <a:miter lim="800000"/>
            <a:headEnd/>
            <a:tailEnd/>
          </a:ln>
          <a:effectLst/>
        </p:spPr>
        <p:txBody>
          <a:bodyPr>
            <a:spAutoFit/>
          </a:bodyPr>
          <a:lstStyle/>
          <a:p>
            <a:pPr algn="just">
              <a:spcBef>
                <a:spcPct val="50000"/>
              </a:spcBef>
            </a:pPr>
            <a:r>
              <a:rPr lang="en-GB" altLang="zh-CN" sz="2000">
                <a:latin typeface="Times New Roman" pitchFamily="18" charset="0"/>
                <a:ea typeface="宋体" charset="-122"/>
              </a:rPr>
              <a:t>In order to check the sensitivity of our results, we test:</a:t>
            </a:r>
          </a:p>
          <a:p>
            <a:pPr algn="just">
              <a:spcBef>
                <a:spcPct val="50000"/>
              </a:spcBef>
              <a:buFont typeface="Wingdings" pitchFamily="2" charset="2"/>
              <a:buChar char="ü"/>
            </a:pPr>
            <a:r>
              <a:rPr lang="en-GB" altLang="zh-CN" sz="2000">
                <a:ea typeface="宋体" charset="-122"/>
              </a:rPr>
              <a:t> </a:t>
            </a:r>
            <a:r>
              <a:rPr lang="en-GB" altLang="zh-CN" sz="2000">
                <a:latin typeface="Times New Roman" pitchFamily="18" charset="0"/>
                <a:ea typeface="宋体" charset="-122"/>
              </a:rPr>
              <a:t>the inclusion of the baseline covariates in the model</a:t>
            </a:r>
            <a:r>
              <a:rPr lang="it-IT" altLang="zh-CN" sz="2000">
                <a:ea typeface="宋体" charset="-122"/>
              </a:rPr>
              <a:t> </a:t>
            </a:r>
            <a:r>
              <a:rPr lang="it-IT" altLang="zh-CN" sz="2000">
                <a:latin typeface="Times New Roman" pitchFamily="18" charset="0"/>
                <a:ea typeface="宋体" charset="-122"/>
              </a:rPr>
              <a:t>should not affect the estimates. </a:t>
            </a:r>
            <a:r>
              <a:rPr lang="en-GB" altLang="zh-CN" sz="2000">
                <a:latin typeface="Times New Roman" pitchFamily="18" charset="0"/>
                <a:ea typeface="宋体" charset="-122"/>
              </a:rPr>
              <a:t>The threshold effect is always confirmed and very close, in magnitude, to that previously estimated;</a:t>
            </a:r>
          </a:p>
          <a:p>
            <a:pPr algn="just">
              <a:spcBef>
                <a:spcPct val="50000"/>
              </a:spcBef>
              <a:buFont typeface="Wingdings" pitchFamily="2" charset="2"/>
              <a:buNone/>
            </a:pPr>
            <a:endParaRPr lang="en-GB" altLang="zh-CN" sz="2000">
              <a:latin typeface="Times New Roman" pitchFamily="18" charset="0"/>
              <a:ea typeface="宋体" charset="-122"/>
            </a:endParaRPr>
          </a:p>
          <a:p>
            <a:pPr algn="just">
              <a:spcBef>
                <a:spcPct val="50000"/>
              </a:spcBef>
              <a:buFont typeface="Wingdings" pitchFamily="2" charset="2"/>
              <a:buChar char="ü"/>
            </a:pPr>
            <a:r>
              <a:rPr lang="en-GB" altLang="zh-CN" sz="2000">
                <a:latin typeface="Times New Roman" pitchFamily="18" charset="0"/>
                <a:ea typeface="宋体" charset="-122"/>
              </a:rPr>
              <a:t> whether the results depend on the definition of treatment/assignment variable as a discrete variable instead of as a continuous variable. This is done by assigning each firm for which the yearly average number of employees is            	with            to the firm-size class          . We use in this case standard errors clustered on the distinct values of the firm-size as suggested by Lee and Card (2008). The treatment effect is confirmed for all variables in sign and magnitude, except for the logarithm of productivity and the churning rate of temporary employees.</a:t>
            </a:r>
            <a:r>
              <a:rPr lang="en-GB" altLang="zh-CN" sz="2000">
                <a:ea typeface="宋体" charset="-122"/>
              </a:rPr>
              <a:t> </a:t>
            </a:r>
            <a:r>
              <a:rPr lang="it-IT" altLang="zh-CN" sz="2000">
                <a:ea typeface="宋体" charset="-122"/>
              </a:rPr>
              <a:t> </a:t>
            </a:r>
            <a:endParaRPr lang="en-GB" altLang="zh-CN" sz="2000">
              <a:latin typeface="Times New Roman" pitchFamily="18" charset="0"/>
              <a:ea typeface="宋体" charset="-122"/>
            </a:endParaRPr>
          </a:p>
          <a:p>
            <a:pPr algn="just">
              <a:spcBef>
                <a:spcPct val="50000"/>
              </a:spcBef>
            </a:pPr>
            <a:r>
              <a:rPr lang="en-GB" altLang="zh-CN" sz="2000">
                <a:latin typeface="Times New Roman" pitchFamily="18" charset="0"/>
                <a:ea typeface="宋体" charset="-122"/>
              </a:rPr>
              <a:t> </a:t>
            </a:r>
            <a:endParaRPr lang="it-IT" sz="2000">
              <a:latin typeface="Times New Roman" pitchFamily="18" charset="0"/>
            </a:endParaRPr>
          </a:p>
        </p:txBody>
      </p:sp>
      <p:sp>
        <p:nvSpPr>
          <p:cNvPr id="41988" name="Rectangle 5"/>
          <p:cNvSpPr>
            <a:spLocks noChangeArrowheads="1"/>
          </p:cNvSpPr>
          <p:nvPr/>
        </p:nvSpPr>
        <p:spPr bwMode="auto">
          <a:xfrm>
            <a:off x="0" y="3338513"/>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1989" name="Object 4"/>
          <p:cNvGraphicFramePr>
            <a:graphicFrameLocks noChangeAspect="1"/>
          </p:cNvGraphicFramePr>
          <p:nvPr/>
        </p:nvGraphicFramePr>
        <p:xfrm>
          <a:off x="684213" y="4005263"/>
          <a:ext cx="503237" cy="273050"/>
        </p:xfrm>
        <a:graphic>
          <a:graphicData uri="http://schemas.openxmlformats.org/presentationml/2006/ole">
            <mc:AlternateContent xmlns:mc="http://schemas.openxmlformats.org/markup-compatibility/2006">
              <mc:Choice xmlns:v="urn:schemas-microsoft-com:vml" Requires="v">
                <p:oleObj spid="_x0000_s42027" name="Equation" r:id="rId3" imgW="329771" imgH="177569" progId="Equation.3">
                  <p:embed/>
                </p:oleObj>
              </mc:Choice>
              <mc:Fallback>
                <p:oleObj name="Equation" r:id="rId3" imgW="329771" imgH="177569"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213" y="4005263"/>
                        <a:ext cx="503237" cy="273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990" name="Rectangle 7"/>
          <p:cNvSpPr>
            <a:spLocks noChangeArrowheads="1"/>
          </p:cNvSpPr>
          <p:nvPr/>
        </p:nvSpPr>
        <p:spPr bwMode="auto">
          <a:xfrm>
            <a:off x="0" y="3338513"/>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1991" name="Object 6"/>
          <p:cNvGraphicFramePr>
            <a:graphicFrameLocks noChangeAspect="1"/>
          </p:cNvGraphicFramePr>
          <p:nvPr/>
        </p:nvGraphicFramePr>
        <p:xfrm>
          <a:off x="1908175" y="4076700"/>
          <a:ext cx="719138" cy="223838"/>
        </p:xfrm>
        <a:graphic>
          <a:graphicData uri="http://schemas.openxmlformats.org/presentationml/2006/ole">
            <mc:AlternateContent xmlns:mc="http://schemas.openxmlformats.org/markup-compatibility/2006">
              <mc:Choice xmlns:v="urn:schemas-microsoft-com:vml" Requires="v">
                <p:oleObj spid="_x0000_s42028" name="Equation" r:id="rId5" imgW="583693" imgH="177646" progId="Equation.3">
                  <p:embed/>
                </p:oleObj>
              </mc:Choice>
              <mc:Fallback>
                <p:oleObj name="Equation" r:id="rId5" imgW="583693" imgH="177646"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8175" y="4076700"/>
                        <a:ext cx="719138" cy="223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992" name="Rectangle 9"/>
          <p:cNvSpPr>
            <a:spLocks noChangeArrowheads="1"/>
          </p:cNvSpPr>
          <p:nvPr/>
        </p:nvSpPr>
        <p:spPr bwMode="auto">
          <a:xfrm>
            <a:off x="0" y="3328988"/>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1993" name="Object 8"/>
          <p:cNvGraphicFramePr>
            <a:graphicFrameLocks noChangeAspect="1"/>
          </p:cNvGraphicFramePr>
          <p:nvPr/>
        </p:nvGraphicFramePr>
        <p:xfrm>
          <a:off x="4932363" y="4076700"/>
          <a:ext cx="504825" cy="258763"/>
        </p:xfrm>
        <a:graphic>
          <a:graphicData uri="http://schemas.openxmlformats.org/presentationml/2006/ole">
            <mc:AlternateContent xmlns:mc="http://schemas.openxmlformats.org/markup-compatibility/2006">
              <mc:Choice xmlns:v="urn:schemas-microsoft-com:vml" Requires="v">
                <p:oleObj spid="_x0000_s42029" name="Equation" r:id="rId7" imgW="393700" imgH="203200" progId="Equation.3">
                  <p:embed/>
                </p:oleObj>
              </mc:Choice>
              <mc:Fallback>
                <p:oleObj name="Equation" r:id="rId7" imgW="393700" imgH="2032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32363" y="4076700"/>
                        <a:ext cx="504825" cy="258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Further Robustness Checks</a:t>
            </a:r>
          </a:p>
        </p:txBody>
      </p:sp>
      <p:pic>
        <p:nvPicPr>
          <p:cNvPr id="43011" name="Picture 65"/>
          <p:cNvPicPr>
            <a:picLocks noChangeAspect="1" noChangeArrowheads="1"/>
          </p:cNvPicPr>
          <p:nvPr/>
        </p:nvPicPr>
        <p:blipFill>
          <a:blip r:embed="rId3" cstate="print"/>
          <a:srcRect/>
          <a:stretch>
            <a:fillRect/>
          </a:stretch>
        </p:blipFill>
        <p:spPr bwMode="auto">
          <a:xfrm>
            <a:off x="1835150" y="1196975"/>
            <a:ext cx="5143500" cy="3514725"/>
          </a:xfrm>
          <a:prstGeom prst="rect">
            <a:avLst/>
          </a:prstGeom>
          <a:noFill/>
          <a:ln w="9525">
            <a:noFill/>
            <a:miter lim="800000"/>
            <a:headEnd/>
            <a:tailEnd/>
          </a:ln>
        </p:spPr>
      </p:pic>
      <p:sp>
        <p:nvSpPr>
          <p:cNvPr id="43012" name="Rectangle 6"/>
          <p:cNvSpPr>
            <a:spLocks noChangeArrowheads="1"/>
          </p:cNvSpPr>
          <p:nvPr/>
        </p:nvSpPr>
        <p:spPr bwMode="auto">
          <a:xfrm>
            <a:off x="2411413" y="981075"/>
            <a:ext cx="4051300" cy="304800"/>
          </a:xfrm>
          <a:prstGeom prst="rect">
            <a:avLst/>
          </a:prstGeom>
          <a:noFill/>
          <a:ln w="9525">
            <a:noFill/>
            <a:miter lim="800000"/>
            <a:headEnd/>
            <a:tailEnd/>
          </a:ln>
          <a:effectLst/>
        </p:spPr>
        <p:txBody>
          <a:bodyPr wrap="none" anchor="ctr">
            <a:spAutoFit/>
          </a:bodyPr>
          <a:lstStyle/>
          <a:p>
            <a:pPr algn="ctr" eaLnBrk="0" hangingPunct="0">
              <a:tabLst>
                <a:tab pos="539750" algn="l"/>
                <a:tab pos="755650" algn="l"/>
                <a:tab pos="971550" algn="l"/>
              </a:tabLst>
            </a:pPr>
            <a:r>
              <a:rPr lang="en-GB" altLang="zh-CN" sz="1400">
                <a:latin typeface="Times New Roman" pitchFamily="18" charset="0"/>
                <a:ea typeface="宋体" charset="-122"/>
              </a:rPr>
              <a:t>Fig. Estimating the treatment effect at fake thresholds </a:t>
            </a:r>
          </a:p>
        </p:txBody>
      </p:sp>
      <p:sp>
        <p:nvSpPr>
          <p:cNvPr id="43013" name="Text Box 7"/>
          <p:cNvSpPr txBox="1">
            <a:spLocks noChangeArrowheads="1"/>
          </p:cNvSpPr>
          <p:nvPr/>
        </p:nvSpPr>
        <p:spPr bwMode="auto">
          <a:xfrm>
            <a:off x="323850" y="4797425"/>
            <a:ext cx="8280400" cy="1681163"/>
          </a:xfrm>
          <a:prstGeom prst="rect">
            <a:avLst/>
          </a:prstGeom>
          <a:noFill/>
          <a:ln w="9525">
            <a:noFill/>
            <a:miter lim="800000"/>
            <a:headEnd/>
            <a:tailEnd/>
          </a:ln>
          <a:effectLst/>
        </p:spPr>
        <p:txBody>
          <a:bodyPr>
            <a:spAutoFit/>
          </a:bodyPr>
          <a:lstStyle/>
          <a:p>
            <a:pPr algn="just">
              <a:spcBef>
                <a:spcPct val="50000"/>
              </a:spcBef>
            </a:pPr>
            <a:r>
              <a:rPr lang="en-GB" altLang="zh-CN" sz="1600">
                <a:latin typeface="Times New Roman" pitchFamily="18" charset="0"/>
                <a:ea typeface="宋体" charset="-122"/>
              </a:rPr>
              <a:t>We implement placebo tests, by estimating the treatment effects at the firm-size values using alternative fake values of the threshold (where there should not be any effect). </a:t>
            </a:r>
          </a:p>
          <a:p>
            <a:pPr algn="just">
              <a:spcBef>
                <a:spcPct val="50000"/>
              </a:spcBef>
            </a:pPr>
            <a:r>
              <a:rPr lang="en-GB" altLang="zh-CN" sz="1600">
                <a:latin typeface="Times New Roman" pitchFamily="18" charset="0"/>
                <a:ea typeface="宋体" charset="-122"/>
              </a:rPr>
              <a:t>Regarding the incidence of temporary employees, we look at all t-thresholds, for         . In other words, we focus on firms not affected by the employment quota (Lalive et al 2009). By using the baseline model, we consider the 95% confidence interval and we do not find any significant discontinuity in all these points </a:t>
            </a:r>
            <a:endParaRPr lang="it-IT" sz="1600">
              <a:latin typeface="Times New Roman" pitchFamily="18" charset="0"/>
            </a:endParaRPr>
          </a:p>
        </p:txBody>
      </p:sp>
      <p:sp>
        <p:nvSpPr>
          <p:cNvPr id="43014" name="Rectangle 9"/>
          <p:cNvSpPr>
            <a:spLocks noChangeArrowheads="1"/>
          </p:cNvSpPr>
          <p:nvPr/>
        </p:nvSpPr>
        <p:spPr bwMode="auto">
          <a:xfrm>
            <a:off x="0" y="3338513"/>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3015" name="Object 8"/>
          <p:cNvGraphicFramePr>
            <a:graphicFrameLocks noChangeAspect="1"/>
          </p:cNvGraphicFramePr>
          <p:nvPr/>
        </p:nvGraphicFramePr>
        <p:xfrm>
          <a:off x="7164388" y="5516563"/>
          <a:ext cx="609600" cy="180975"/>
        </p:xfrm>
        <a:graphic>
          <a:graphicData uri="http://schemas.openxmlformats.org/presentationml/2006/ole">
            <mc:AlternateContent xmlns:mc="http://schemas.openxmlformats.org/markup-compatibility/2006">
              <mc:Choice xmlns:v="urn:schemas-microsoft-com:vml" Requires="v">
                <p:oleObj spid="_x0000_s43027" name="Equation" r:id="rId4" imgW="609071" imgH="177646" progId="Equation.3">
                  <p:embed/>
                </p:oleObj>
              </mc:Choice>
              <mc:Fallback>
                <p:oleObj name="Equation" r:id="rId4" imgW="609071" imgH="177646"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64388" y="5516563"/>
                        <a:ext cx="609600" cy="180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395288" y="333375"/>
            <a:ext cx="8424862" cy="719138"/>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Conclusions</a:t>
            </a:r>
          </a:p>
        </p:txBody>
      </p:sp>
      <p:sp>
        <p:nvSpPr>
          <p:cNvPr id="48131" name="Text Box 4"/>
          <p:cNvSpPr txBox="1">
            <a:spLocks noChangeArrowheads="1"/>
          </p:cNvSpPr>
          <p:nvPr/>
        </p:nvSpPr>
        <p:spPr bwMode="auto">
          <a:xfrm>
            <a:off x="395288" y="1341438"/>
            <a:ext cx="8064500" cy="521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defRPr/>
            </a:pPr>
            <a:r>
              <a:rPr lang="en-US" b="1" dirty="0" smtClean="0">
                <a:latin typeface="Times New Roman" pitchFamily="18" charset="0"/>
                <a:cs typeface="Times New Roman" pitchFamily="18" charset="0"/>
              </a:rPr>
              <a:t>We analyze:</a:t>
            </a:r>
          </a:p>
          <a:p>
            <a:pPr algn="just" eaLnBrk="1" hangingPunct="1">
              <a:spcBef>
                <a:spcPct val="50000"/>
              </a:spcBef>
              <a:defRPr/>
            </a:pPr>
            <a:r>
              <a:rPr lang="en-US" dirty="0" smtClean="0">
                <a:latin typeface="Times New Roman" pitchFamily="18" charset="0"/>
                <a:cs typeface="Times New Roman" pitchFamily="18" charset="0"/>
              </a:rPr>
              <a:t>the impact of employment protection (EP) on worker security using a unique firm-level dataset for Italy, through an RD approach;</a:t>
            </a:r>
          </a:p>
          <a:p>
            <a:pPr algn="just" eaLnBrk="1" hangingPunct="1">
              <a:spcBef>
                <a:spcPct val="50000"/>
              </a:spcBef>
              <a:defRPr/>
            </a:pPr>
            <a:endParaRPr lang="en-US" dirty="0" smtClean="0">
              <a:latin typeface="Times New Roman" pitchFamily="18" charset="0"/>
              <a:cs typeface="Times New Roman" pitchFamily="18" charset="0"/>
            </a:endParaRPr>
          </a:p>
          <a:p>
            <a:pPr algn="just" eaLnBrk="1" hangingPunct="1">
              <a:spcBef>
                <a:spcPct val="50000"/>
              </a:spcBef>
              <a:defRPr/>
            </a:pPr>
            <a:r>
              <a:rPr lang="en-US" b="1" dirty="0" smtClean="0">
                <a:latin typeface="Times New Roman" pitchFamily="18" charset="0"/>
                <a:cs typeface="Times New Roman" pitchFamily="18" charset="0"/>
              </a:rPr>
              <a:t>We show:</a:t>
            </a:r>
          </a:p>
          <a:p>
            <a:pPr marL="285750" indent="-285750" algn="just" eaLnBrk="1" hangingPunct="1">
              <a:spcBef>
                <a:spcPct val="50000"/>
              </a:spcBef>
              <a:buFont typeface="Arial" pitchFamily="34" charset="0"/>
              <a:buChar char="•"/>
              <a:defRPr/>
            </a:pPr>
            <a:r>
              <a:rPr lang="en-US" dirty="0" smtClean="0">
                <a:latin typeface="Times New Roman" pitchFamily="18" charset="0"/>
                <a:cs typeface="Times New Roman" pitchFamily="18" charset="0"/>
              </a:rPr>
              <a:t>EP increases worker reallocation, suggesting that EP may tend to reduce rather to increase worker security;</a:t>
            </a:r>
          </a:p>
          <a:p>
            <a:pPr marL="285750" indent="-285750" algn="just" eaLnBrk="1" hangingPunct="1">
              <a:spcBef>
                <a:spcPct val="50000"/>
              </a:spcBef>
              <a:buFont typeface="Arial" pitchFamily="34" charset="0"/>
              <a:buChar char="•"/>
              <a:defRPr/>
            </a:pPr>
            <a:r>
              <a:rPr lang="en-US" dirty="0" smtClean="0">
                <a:latin typeface="Times New Roman" pitchFamily="18" charset="0"/>
                <a:cs typeface="Times New Roman" pitchFamily="18" charset="0"/>
              </a:rPr>
              <a:t>this can be entirely explained by the impact of EP on the use of workers on temporary contracts (2.7 percentage increase of temp contracts);</a:t>
            </a:r>
          </a:p>
          <a:p>
            <a:pPr marL="285750" indent="-285750" algn="just" eaLnBrk="1" hangingPunct="1">
              <a:spcBef>
                <a:spcPct val="50000"/>
              </a:spcBef>
              <a:buFont typeface="Arial" pitchFamily="34" charset="0"/>
              <a:buChar char="•"/>
              <a:defRPr/>
            </a:pPr>
            <a:r>
              <a:rPr lang="en-US" dirty="0" smtClean="0">
                <a:latin typeface="Times New Roman" pitchFamily="18" charset="0"/>
                <a:cs typeface="Times New Roman" pitchFamily="18" charset="0"/>
              </a:rPr>
              <a:t>EP reduces </a:t>
            </a:r>
            <a:r>
              <a:rPr lang="en-US" dirty="0" err="1" smtClean="0">
                <a:latin typeface="Times New Roman" pitchFamily="18" charset="0"/>
                <a:cs typeface="Times New Roman" pitchFamily="18" charset="0"/>
              </a:rPr>
              <a:t>labour</a:t>
            </a:r>
            <a:r>
              <a:rPr lang="en-US" dirty="0" smtClean="0">
                <a:latin typeface="Times New Roman" pitchFamily="18" charset="0"/>
                <a:cs typeface="Times New Roman" pitchFamily="18" charset="0"/>
              </a:rPr>
              <a:t> productivity;</a:t>
            </a:r>
          </a:p>
          <a:p>
            <a:pPr marL="285750" indent="-285750" algn="just" eaLnBrk="1" hangingPunct="1">
              <a:spcBef>
                <a:spcPct val="50000"/>
              </a:spcBef>
              <a:buFont typeface="Arial" pitchFamily="34" charset="0"/>
              <a:buChar char="•"/>
              <a:defRPr/>
            </a:pPr>
            <a:r>
              <a:rPr lang="en-US" dirty="0" smtClean="0">
                <a:latin typeface="Times New Roman" pitchFamily="18" charset="0"/>
                <a:cs typeface="Times New Roman" pitchFamily="18" charset="0"/>
              </a:rPr>
              <a:t>this is only to a limited extent related to its impact on the incidence of temporary work;</a:t>
            </a:r>
          </a:p>
          <a:p>
            <a:pPr marL="285750" indent="-285750" algn="just" eaLnBrk="1" hangingPunct="1">
              <a:spcBef>
                <a:spcPct val="50000"/>
              </a:spcBef>
              <a:buFont typeface="Arial" pitchFamily="34" charset="0"/>
              <a:buChar char="•"/>
              <a:defRPr/>
            </a:pPr>
            <a:r>
              <a:rPr lang="en-US" dirty="0" smtClean="0">
                <a:latin typeface="Times New Roman" pitchFamily="18" charset="0"/>
                <a:cs typeface="Times New Roman" pitchFamily="18" charset="0"/>
              </a:rPr>
              <a:t>aggregate implications of the recent </a:t>
            </a:r>
            <a:r>
              <a:rPr lang="en-US" dirty="0" err="1" smtClean="0">
                <a:latin typeface="Times New Roman" pitchFamily="18" charset="0"/>
                <a:cs typeface="Times New Roman" pitchFamily="18" charset="0"/>
              </a:rPr>
              <a:t>Labour</a:t>
            </a:r>
            <a:r>
              <a:rPr lang="en-US" dirty="0" smtClean="0">
                <a:latin typeface="Times New Roman" pitchFamily="18" charset="0"/>
                <a:cs typeface="Times New Roman" pitchFamily="18" charset="0"/>
              </a:rPr>
              <a:t> Market Reform (</a:t>
            </a:r>
            <a:r>
              <a:rPr lang="en-US" i="1" dirty="0" smtClean="0">
                <a:latin typeface="Times New Roman" pitchFamily="18" charset="0"/>
                <a:cs typeface="Times New Roman" pitchFamily="18" charset="0"/>
              </a:rPr>
              <a:t>to come</a:t>
            </a:r>
            <a:r>
              <a:rPr lang="en-US" dirty="0" smtClean="0">
                <a:latin typeface="Times New Roman" pitchFamily="18" charset="0"/>
                <a:cs typeface="Times New Roman" pitchFamily="18" charset="0"/>
              </a:rPr>
              <a:t>).</a:t>
            </a:r>
          </a:p>
          <a:p>
            <a:pPr marL="285750" indent="-285750" algn="just" eaLnBrk="1" hangingPunct="1">
              <a:spcBef>
                <a:spcPct val="50000"/>
              </a:spcBef>
              <a:buFont typeface="Arial" pitchFamily="34" charset="0"/>
              <a:buChar char="•"/>
              <a:defRPr/>
            </a:pPr>
            <a:endParaRPr lang="it-IT" dirty="0" smtClean="0">
              <a:latin typeface="Times New Roman" pitchFamily="18" charset="0"/>
              <a:cs typeface="Times New Roman" pitchFamily="18" charset="0"/>
            </a:endParaRPr>
          </a:p>
        </p:txBody>
      </p:sp>
      <p:sp>
        <p:nvSpPr>
          <p:cNvPr id="44036" name="Rectangle 6"/>
          <p:cNvSpPr>
            <a:spLocks noChangeArrowheads="1"/>
          </p:cNvSpPr>
          <p:nvPr/>
        </p:nvSpPr>
        <p:spPr bwMode="auto">
          <a:xfrm>
            <a:off x="0" y="3219450"/>
            <a:ext cx="9144000" cy="0"/>
          </a:xfrm>
          <a:prstGeom prst="rect">
            <a:avLst/>
          </a:prstGeom>
          <a:noFill/>
          <a:ln w="9525">
            <a:noFill/>
            <a:miter lim="800000"/>
            <a:headEnd/>
            <a:tailEnd/>
          </a:ln>
          <a:effectLst/>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95288" y="404813"/>
            <a:ext cx="7772400" cy="503237"/>
          </a:xfrm>
        </p:spPr>
        <p:txBody>
          <a:bodyPr/>
          <a:lstStyle/>
          <a:p>
            <a:pPr algn="l" eaLnBrk="1" hangingPunct="1"/>
            <a:r>
              <a:rPr lang="it-IT" sz="2800" b="1" smtClean="0">
                <a:latin typeface="Times New Roman" pitchFamily="18" charset="0"/>
              </a:rPr>
              <a:t>Institutional background</a:t>
            </a:r>
          </a:p>
        </p:txBody>
      </p:sp>
      <p:sp>
        <p:nvSpPr>
          <p:cNvPr id="6147" name="Text Box 3"/>
          <p:cNvSpPr txBox="1">
            <a:spLocks noChangeArrowheads="1"/>
          </p:cNvSpPr>
          <p:nvPr/>
        </p:nvSpPr>
        <p:spPr bwMode="auto">
          <a:xfrm>
            <a:off x="395288" y="1125538"/>
            <a:ext cx="8208962" cy="5170487"/>
          </a:xfrm>
          <a:prstGeom prst="rect">
            <a:avLst/>
          </a:prstGeom>
          <a:noFill/>
          <a:ln w="9525">
            <a:noFill/>
            <a:miter lim="800000"/>
            <a:headEnd/>
            <a:tailEnd/>
          </a:ln>
          <a:effectLst/>
        </p:spPr>
        <p:txBody>
          <a:bodyPr>
            <a:spAutoFit/>
          </a:bodyPr>
          <a:lstStyle/>
          <a:p>
            <a:pPr algn="just">
              <a:spcBef>
                <a:spcPct val="50000"/>
              </a:spcBef>
            </a:pPr>
            <a:r>
              <a:rPr lang="en-GB" sz="2000">
                <a:latin typeface="Times New Roman" pitchFamily="18" charset="0"/>
                <a:ea typeface="宋体" charset="-122"/>
              </a:rPr>
              <a:t>In 1970, the </a:t>
            </a:r>
            <a:r>
              <a:rPr lang="en-GB" sz="2000" b="1">
                <a:latin typeface="Times New Roman" pitchFamily="18" charset="0"/>
                <a:ea typeface="宋体" charset="-122"/>
              </a:rPr>
              <a:t>Statuto dei Lavoratori </a:t>
            </a:r>
            <a:r>
              <a:rPr lang="en-GB" sz="2000">
                <a:latin typeface="Times New Roman" pitchFamily="18" charset="0"/>
                <a:ea typeface="宋体" charset="-122"/>
              </a:rPr>
              <a:t>(Law No. 300) introduced significant changes in the dismissal procedures. Whenever the judge rules the dismissal unfair, workers are entitled to a compensation that depends crucially on firm size. </a:t>
            </a:r>
          </a:p>
          <a:p>
            <a:pPr algn="just">
              <a:spcBef>
                <a:spcPct val="50000"/>
              </a:spcBef>
            </a:pPr>
            <a:endParaRPr lang="en-GB" sz="2000">
              <a:latin typeface="Times New Roman" pitchFamily="18" charset="0"/>
              <a:ea typeface="宋体" charset="-122"/>
            </a:endParaRPr>
          </a:p>
          <a:p>
            <a:pPr algn="just">
              <a:spcBef>
                <a:spcPct val="50000"/>
              </a:spcBef>
            </a:pPr>
            <a:r>
              <a:rPr lang="en-GB" sz="2000">
                <a:latin typeface="Times New Roman" pitchFamily="18" charset="0"/>
                <a:ea typeface="宋体" charset="-122"/>
              </a:rPr>
              <a:t>For firms with </a:t>
            </a:r>
            <a:r>
              <a:rPr lang="en-GB" sz="2000" b="1">
                <a:latin typeface="Times New Roman" pitchFamily="18" charset="0"/>
                <a:ea typeface="宋体" charset="-122"/>
              </a:rPr>
              <a:t>more than 15 employees</a:t>
            </a:r>
            <a:r>
              <a:rPr lang="en-GB" sz="2000">
                <a:latin typeface="Times New Roman" pitchFamily="18" charset="0"/>
                <a:ea typeface="宋体" charset="-122"/>
              </a:rPr>
              <a:t>, the Article 18 of the Statuto established the so-called “</a:t>
            </a:r>
            <a:r>
              <a:rPr lang="en-GB" sz="2000" b="1">
                <a:latin typeface="Times New Roman" pitchFamily="18" charset="0"/>
                <a:ea typeface="宋体" charset="-122"/>
              </a:rPr>
              <a:t>tutela reale</a:t>
            </a:r>
            <a:r>
              <a:rPr lang="en-GB" sz="2000">
                <a:latin typeface="Times New Roman" pitchFamily="18" charset="0"/>
                <a:ea typeface="宋体" charset="-122"/>
              </a:rPr>
              <a:t>”. If court rules a dismissal unfair, the employer has to </a:t>
            </a:r>
            <a:r>
              <a:rPr lang="en-GB" sz="2000" b="1">
                <a:latin typeface="Times New Roman" pitchFamily="18" charset="0"/>
                <a:ea typeface="宋体" charset="-122"/>
              </a:rPr>
              <a:t>reinstate</a:t>
            </a:r>
            <a:r>
              <a:rPr lang="en-GB" sz="2000">
                <a:latin typeface="Times New Roman" pitchFamily="18" charset="0"/>
                <a:ea typeface="宋体" charset="-122"/>
              </a:rPr>
              <a:t> the worker and pay for the foregone wages during the period between the dismissal and the sentence.</a:t>
            </a:r>
            <a:r>
              <a:rPr lang="it-IT" sz="2000">
                <a:latin typeface="Times New Roman" pitchFamily="18" charset="0"/>
                <a:ea typeface="宋体" charset="-122"/>
              </a:rPr>
              <a:t> </a:t>
            </a:r>
            <a:r>
              <a:rPr lang="en-GB" sz="2000">
                <a:latin typeface="Times New Roman" pitchFamily="18" charset="0"/>
                <a:ea typeface="宋体" charset="-122"/>
              </a:rPr>
              <a:t>	</a:t>
            </a:r>
            <a:endParaRPr lang="it-IT" sz="2000">
              <a:latin typeface="Times New Roman" pitchFamily="18" charset="0"/>
              <a:ea typeface="宋体" charset="-122"/>
            </a:endParaRPr>
          </a:p>
          <a:p>
            <a:pPr algn="just">
              <a:spcBef>
                <a:spcPct val="50000"/>
              </a:spcBef>
            </a:pPr>
            <a:r>
              <a:rPr lang="en-GB" sz="2000">
                <a:latin typeface="Times New Roman" pitchFamily="18" charset="0"/>
                <a:ea typeface="宋体" charset="-122"/>
              </a:rPr>
              <a:t>Alternatively, the employer may be required to make a severance payment, and also to compensate to the worker for the wages lost during the trial period. </a:t>
            </a:r>
          </a:p>
          <a:p>
            <a:pPr algn="just">
              <a:spcBef>
                <a:spcPct val="50000"/>
              </a:spcBef>
            </a:pPr>
            <a:endParaRPr lang="en-GB" sz="2000">
              <a:latin typeface="Times New Roman" pitchFamily="18" charset="0"/>
              <a:ea typeface="宋体" charset="-122"/>
            </a:endParaRPr>
          </a:p>
          <a:p>
            <a:pPr algn="just">
              <a:spcBef>
                <a:spcPct val="50000"/>
              </a:spcBef>
            </a:pPr>
            <a:r>
              <a:rPr lang="en-GB" sz="2000">
                <a:latin typeface="Times New Roman" pitchFamily="18" charset="0"/>
                <a:ea typeface="宋体" charset="-122"/>
              </a:rPr>
              <a:t>The </a:t>
            </a:r>
            <a:r>
              <a:rPr lang="en-GB" sz="2000" b="1">
                <a:latin typeface="Times New Roman" pitchFamily="18" charset="0"/>
                <a:ea typeface="宋体" charset="-122"/>
              </a:rPr>
              <a:t>choice</a:t>
            </a:r>
            <a:r>
              <a:rPr lang="en-GB" sz="2000">
                <a:latin typeface="Times New Roman" pitchFamily="18" charset="0"/>
                <a:ea typeface="宋体" charset="-122"/>
              </a:rPr>
              <a:t> between reinstatement and severance payments rests entirely with the </a:t>
            </a:r>
            <a:r>
              <a:rPr lang="en-GB" sz="2000" b="1">
                <a:latin typeface="Times New Roman" pitchFamily="18" charset="0"/>
                <a:ea typeface="宋体" charset="-122"/>
              </a:rPr>
              <a:t>employee.</a:t>
            </a:r>
            <a:endParaRPr lang="it-IT" sz="2000" b="1">
              <a:latin typeface="Times New Roman" pitchFamily="18" charset="0"/>
              <a:ea typeface="宋体"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395288" y="1125538"/>
            <a:ext cx="8208962" cy="4662487"/>
          </a:xfrm>
          <a:prstGeom prst="rect">
            <a:avLst/>
          </a:prstGeom>
          <a:noFill/>
          <a:ln w="9525">
            <a:noFill/>
            <a:miter lim="800000"/>
            <a:headEnd/>
            <a:tailEnd/>
          </a:ln>
          <a:effectLst/>
        </p:spPr>
        <p:txBody>
          <a:bodyPr>
            <a:spAutoFit/>
          </a:bodyPr>
          <a:lstStyle/>
          <a:p>
            <a:pPr algn="just">
              <a:spcBef>
                <a:spcPct val="50000"/>
              </a:spcBef>
            </a:pPr>
            <a:r>
              <a:rPr lang="en-GB" sz="2000">
                <a:latin typeface="Times New Roman" pitchFamily="18" charset="0"/>
                <a:ea typeface="宋体" charset="-122"/>
              </a:rPr>
              <a:t>Firms with </a:t>
            </a:r>
            <a:r>
              <a:rPr lang="en-GB" sz="2000" b="1">
                <a:latin typeface="Times New Roman" pitchFamily="18" charset="0"/>
                <a:ea typeface="宋体" charset="-122"/>
              </a:rPr>
              <a:t>15 employees or less </a:t>
            </a:r>
            <a:r>
              <a:rPr lang="en-GB" sz="2000">
                <a:latin typeface="Times New Roman" pitchFamily="18" charset="0"/>
                <a:ea typeface="宋体" charset="-122"/>
              </a:rPr>
              <a:t>the changes imposed by Article 18 did not apply: </a:t>
            </a:r>
          </a:p>
          <a:p>
            <a:pPr algn="just">
              <a:spcBef>
                <a:spcPct val="50000"/>
              </a:spcBef>
            </a:pPr>
            <a:r>
              <a:rPr lang="en-GB" sz="2000">
                <a:latin typeface="Times New Roman" pitchFamily="18" charset="0"/>
                <a:ea typeface="宋体" charset="-122"/>
              </a:rPr>
              <a:t>the </a:t>
            </a:r>
            <a:r>
              <a:rPr lang="en-GB" sz="2000" b="1">
                <a:latin typeface="Times New Roman" pitchFamily="18" charset="0"/>
                <a:ea typeface="宋体" charset="-122"/>
              </a:rPr>
              <a:t>choice</a:t>
            </a:r>
            <a:r>
              <a:rPr lang="en-GB" sz="2000">
                <a:latin typeface="Times New Roman" pitchFamily="18" charset="0"/>
                <a:ea typeface="宋体" charset="-122"/>
              </a:rPr>
              <a:t> between reinstatement and severance pay in the case of unfair dismissals remained with </a:t>
            </a:r>
            <a:r>
              <a:rPr lang="en-GB" sz="2000" b="1">
                <a:latin typeface="Times New Roman" pitchFamily="18" charset="0"/>
                <a:ea typeface="宋体" charset="-122"/>
              </a:rPr>
              <a:t>employers</a:t>
            </a:r>
            <a:r>
              <a:rPr lang="en-GB" sz="2000">
                <a:latin typeface="Times New Roman" pitchFamily="18" charset="0"/>
                <a:ea typeface="宋体" charset="-122"/>
              </a:rPr>
              <a:t> and mandated severance pay is much lower.</a:t>
            </a:r>
          </a:p>
          <a:p>
            <a:pPr algn="just">
              <a:spcBef>
                <a:spcPct val="50000"/>
              </a:spcBef>
            </a:pPr>
            <a:endParaRPr lang="en-GB" sz="2000">
              <a:latin typeface="Times New Roman" pitchFamily="18" charset="0"/>
              <a:ea typeface="宋体" charset="-122"/>
            </a:endParaRPr>
          </a:p>
          <a:p>
            <a:pPr algn="just">
              <a:spcBef>
                <a:spcPct val="50000"/>
              </a:spcBef>
            </a:pPr>
            <a:r>
              <a:rPr lang="en-GB" sz="2000">
                <a:latin typeface="Times New Roman" pitchFamily="18" charset="0"/>
                <a:ea typeface="宋体" charset="-122"/>
              </a:rPr>
              <a:t>The employer can decide whether a worker is rehired or a severance payment is provided in the case a dismissal is judged to be unfair. </a:t>
            </a:r>
          </a:p>
          <a:p>
            <a:pPr algn="just">
              <a:spcBef>
                <a:spcPct val="50000"/>
              </a:spcBef>
            </a:pPr>
            <a:endParaRPr lang="en-GB" sz="2000">
              <a:latin typeface="Times New Roman" pitchFamily="18" charset="0"/>
              <a:ea typeface="宋体" charset="-122"/>
            </a:endParaRPr>
          </a:p>
          <a:p>
            <a:pPr algn="just">
              <a:spcBef>
                <a:spcPct val="50000"/>
              </a:spcBef>
            </a:pPr>
            <a:r>
              <a:rPr lang="en-GB" sz="2000">
                <a:latin typeface="Times New Roman" pitchFamily="18" charset="0"/>
                <a:ea typeface="宋体" charset="-122"/>
              </a:rPr>
              <a:t>In the case of reinstatement, the worker is </a:t>
            </a:r>
            <a:r>
              <a:rPr lang="en-GB" sz="2000" b="1">
                <a:latin typeface="Times New Roman" pitchFamily="18" charset="0"/>
                <a:ea typeface="宋体" charset="-122"/>
              </a:rPr>
              <a:t>not eligible</a:t>
            </a:r>
            <a:r>
              <a:rPr lang="en-GB" sz="2000">
                <a:latin typeface="Times New Roman" pitchFamily="18" charset="0"/>
                <a:ea typeface="宋体" charset="-122"/>
              </a:rPr>
              <a:t> to compensation for wages lost during the period between the dismissal and the court’s ruling.</a:t>
            </a:r>
            <a:endParaRPr lang="it-IT" sz="2000">
              <a:latin typeface="Times New Roman" pitchFamily="18" charset="0"/>
              <a:ea typeface="宋体" charset="-122"/>
            </a:endParaRPr>
          </a:p>
          <a:p>
            <a:pPr algn="just">
              <a:spcBef>
                <a:spcPct val="50000"/>
              </a:spcBef>
            </a:pPr>
            <a:endParaRPr lang="it-IT"/>
          </a:p>
        </p:txBody>
      </p:sp>
      <p:sp>
        <p:nvSpPr>
          <p:cNvPr id="7171" name="Rectangle 2"/>
          <p:cNvSpPr>
            <a:spLocks noGrp="1" noChangeArrowheads="1"/>
          </p:cNvSpPr>
          <p:nvPr>
            <p:ph type="ctrTitle"/>
          </p:nvPr>
        </p:nvSpPr>
        <p:spPr>
          <a:xfrm>
            <a:off x="395288" y="404813"/>
            <a:ext cx="7772400" cy="503237"/>
          </a:xfrm>
        </p:spPr>
        <p:txBody>
          <a:bodyPr/>
          <a:lstStyle/>
          <a:p>
            <a:pPr algn="l" eaLnBrk="1" hangingPunct="1"/>
            <a:r>
              <a:rPr lang="it-IT" sz="2800" b="1" smtClean="0">
                <a:latin typeface="Times New Roman" pitchFamily="18" charset="0"/>
              </a:rPr>
              <a:t>Institutional background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395288" y="1125538"/>
            <a:ext cx="8208962" cy="5016500"/>
          </a:xfrm>
          <a:prstGeom prst="rect">
            <a:avLst/>
          </a:prstGeom>
          <a:noFill/>
          <a:ln w="9525">
            <a:noFill/>
            <a:miter lim="800000"/>
            <a:headEnd/>
            <a:tailEnd/>
          </a:ln>
          <a:effectLst/>
        </p:spPr>
        <p:txBody>
          <a:bodyPr>
            <a:spAutoFit/>
          </a:bodyPr>
          <a:lstStyle/>
          <a:p>
            <a:pPr algn="just"/>
            <a:r>
              <a:rPr lang="en-GB" sz="2000">
                <a:latin typeface="Times New Roman" pitchFamily="18" charset="0"/>
                <a:ea typeface="宋体" charset="-122"/>
              </a:rPr>
              <a:t>Firing costs differ substantially above and below the threshold. </a:t>
            </a:r>
          </a:p>
          <a:p>
            <a:pPr algn="just"/>
            <a:endParaRPr lang="en-GB" sz="2000">
              <a:latin typeface="Times New Roman" pitchFamily="18" charset="0"/>
              <a:ea typeface="宋体" charset="-122"/>
            </a:endParaRPr>
          </a:p>
          <a:p>
            <a:pPr algn="just"/>
            <a:r>
              <a:rPr lang="en-GB" sz="2000">
                <a:latin typeface="Times New Roman" pitchFamily="18" charset="0"/>
                <a:ea typeface="宋体" charset="-122"/>
              </a:rPr>
              <a:t>For firms above the threshold the costs of an unfair dismissal are significantly higher than those of a firm below the threshold:</a:t>
            </a:r>
          </a:p>
          <a:p>
            <a:pPr algn="just"/>
            <a:r>
              <a:rPr lang="en-GB" sz="2000">
                <a:latin typeface="Times New Roman" pitchFamily="18" charset="0"/>
                <a:ea typeface="宋体" charset="-122"/>
              </a:rPr>
              <a:t> </a:t>
            </a:r>
          </a:p>
          <a:p>
            <a:pPr algn="just">
              <a:buFontTx/>
              <a:buAutoNum type="romanLcParenR"/>
            </a:pPr>
            <a:r>
              <a:rPr lang="en-GB" sz="2000">
                <a:latin typeface="Times New Roman" pitchFamily="18" charset="0"/>
                <a:ea typeface="宋体" charset="-122"/>
              </a:rPr>
              <a:t> they are generally </a:t>
            </a:r>
            <a:r>
              <a:rPr lang="en-GB" sz="2000" b="1">
                <a:latin typeface="Times New Roman" pitchFamily="18" charset="0"/>
                <a:ea typeface="宋体" charset="-122"/>
              </a:rPr>
              <a:t>forced to reinstate </a:t>
            </a:r>
            <a:r>
              <a:rPr lang="en-GB" sz="2000">
                <a:latin typeface="Times New Roman" pitchFamily="18" charset="0"/>
                <a:ea typeface="宋体" charset="-122"/>
              </a:rPr>
              <a:t>the dismissed workers and compensate them for the foregone wages over the, often lengthy, trial period; </a:t>
            </a:r>
          </a:p>
          <a:p>
            <a:pPr algn="just">
              <a:buFontTx/>
              <a:buAutoNum type="romanLcParenR"/>
            </a:pPr>
            <a:endParaRPr lang="en-GB" sz="2000">
              <a:latin typeface="Times New Roman" pitchFamily="18" charset="0"/>
              <a:ea typeface="宋体" charset="-122"/>
            </a:endParaRPr>
          </a:p>
          <a:p>
            <a:pPr algn="just">
              <a:buFontTx/>
              <a:buAutoNum type="romanLcParenR"/>
            </a:pPr>
            <a:r>
              <a:rPr lang="en-GB" sz="2000">
                <a:latin typeface="Times New Roman" pitchFamily="18" charset="0"/>
                <a:ea typeface="宋体" charset="-122"/>
              </a:rPr>
              <a:t> they are also called </a:t>
            </a:r>
            <a:r>
              <a:rPr lang="en-GB" sz="2000" b="1">
                <a:latin typeface="Times New Roman" pitchFamily="18" charset="0"/>
                <a:ea typeface="宋体" charset="-122"/>
              </a:rPr>
              <a:t>to pay a high penalty </a:t>
            </a:r>
            <a:r>
              <a:rPr lang="en-GB" sz="2000">
                <a:latin typeface="Times New Roman" pitchFamily="18" charset="0"/>
                <a:ea typeface="宋体" charset="-122"/>
              </a:rPr>
              <a:t>for the omitted social contributions to the Social Security Administration (INPS), which is proportional to the trial’s duration; </a:t>
            </a:r>
          </a:p>
          <a:p>
            <a:pPr algn="just">
              <a:buFontTx/>
              <a:buAutoNum type="romanLcParenR"/>
            </a:pPr>
            <a:endParaRPr lang="en-GB" sz="2000">
              <a:latin typeface="Times New Roman" pitchFamily="18" charset="0"/>
              <a:ea typeface="宋体" charset="-122"/>
            </a:endParaRPr>
          </a:p>
          <a:p>
            <a:pPr algn="just">
              <a:buFontTx/>
              <a:buAutoNum type="romanLcParenR"/>
            </a:pPr>
            <a:r>
              <a:rPr lang="en-GB" sz="2000">
                <a:latin typeface="Times New Roman" pitchFamily="18" charset="0"/>
                <a:ea typeface="宋体" charset="-122"/>
              </a:rPr>
              <a:t> if workers opt for severance pay, this is up to </a:t>
            </a:r>
            <a:r>
              <a:rPr lang="en-GB" sz="2000" b="1">
                <a:latin typeface="Times New Roman" pitchFamily="18" charset="0"/>
                <a:ea typeface="宋体" charset="-122"/>
              </a:rPr>
              <a:t>six times higher </a:t>
            </a:r>
            <a:r>
              <a:rPr lang="en-GB" sz="2000">
                <a:latin typeface="Times New Roman" pitchFamily="18" charset="0"/>
                <a:ea typeface="宋体" charset="-122"/>
              </a:rPr>
              <a:t>than in small firms.</a:t>
            </a:r>
            <a:endParaRPr lang="it-IT" sz="2000">
              <a:latin typeface="Times New Roman" pitchFamily="18" charset="0"/>
              <a:ea typeface="宋体" charset="-122"/>
            </a:endParaRPr>
          </a:p>
          <a:p>
            <a:pPr algn="just"/>
            <a:endParaRPr lang="en-GB" sz="2000">
              <a:latin typeface="Times New Roman" pitchFamily="18" charset="0"/>
              <a:ea typeface="宋体" charset="-122"/>
            </a:endParaRPr>
          </a:p>
          <a:p>
            <a:pPr algn="just"/>
            <a:r>
              <a:rPr lang="en-GB" sz="2000">
                <a:latin typeface="Times New Roman" pitchFamily="18" charset="0"/>
                <a:ea typeface="宋体" charset="-122"/>
              </a:rPr>
              <a:t>   </a:t>
            </a:r>
            <a:endParaRPr lang="it-IT" sz="2000">
              <a:latin typeface="Times New Roman" pitchFamily="18" charset="0"/>
              <a:ea typeface="宋体" charset="-122"/>
            </a:endParaRPr>
          </a:p>
        </p:txBody>
      </p:sp>
      <p:sp>
        <p:nvSpPr>
          <p:cNvPr id="8195" name="Rectangle 2"/>
          <p:cNvSpPr txBox="1">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Institutional background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395288" y="1412875"/>
            <a:ext cx="8208962" cy="3016250"/>
          </a:xfrm>
          <a:prstGeom prst="rect">
            <a:avLst/>
          </a:prstGeom>
          <a:noFill/>
          <a:ln w="9525">
            <a:noFill/>
            <a:miter lim="800000"/>
            <a:headEnd/>
            <a:tailEnd/>
          </a:ln>
          <a:effectLst/>
        </p:spPr>
        <p:txBody>
          <a:bodyPr>
            <a:spAutoFit/>
          </a:bodyPr>
          <a:lstStyle/>
          <a:p>
            <a:pPr algn="just">
              <a:spcBef>
                <a:spcPct val="50000"/>
              </a:spcBef>
            </a:pPr>
            <a:r>
              <a:rPr lang="en-GB" sz="2000" dirty="0">
                <a:latin typeface="Times New Roman" pitchFamily="18" charset="0"/>
                <a:ea typeface="宋体" charset="-122"/>
              </a:rPr>
              <a:t>Another factor further increases </a:t>
            </a:r>
            <a:r>
              <a:rPr lang="en-GB" sz="2000" i="1" dirty="0">
                <a:latin typeface="Times New Roman" pitchFamily="18" charset="0"/>
                <a:ea typeface="宋体" charset="-122"/>
              </a:rPr>
              <a:t>de facto</a:t>
            </a:r>
            <a:r>
              <a:rPr lang="en-GB" sz="2000" dirty="0">
                <a:latin typeface="Times New Roman" pitchFamily="18" charset="0"/>
                <a:ea typeface="宋体" charset="-122"/>
              </a:rPr>
              <a:t> firing costs for firms above the threshold and make them </a:t>
            </a:r>
            <a:r>
              <a:rPr lang="en-GB" sz="2000" b="1" dirty="0">
                <a:latin typeface="Times New Roman" pitchFamily="18" charset="0"/>
                <a:ea typeface="宋体" charset="-122"/>
              </a:rPr>
              <a:t>highly unpredictable</a:t>
            </a:r>
            <a:r>
              <a:rPr lang="en-GB" sz="2000" dirty="0">
                <a:latin typeface="Times New Roman" pitchFamily="18" charset="0"/>
                <a:ea typeface="宋体" charset="-122"/>
              </a:rPr>
              <a:t>. </a:t>
            </a:r>
          </a:p>
          <a:p>
            <a:pPr algn="just">
              <a:spcBef>
                <a:spcPct val="50000"/>
              </a:spcBef>
            </a:pPr>
            <a:r>
              <a:rPr lang="en-GB" sz="2000" dirty="0">
                <a:latin typeface="Times New Roman" pitchFamily="18" charset="0"/>
                <a:ea typeface="宋体" charset="-122"/>
              </a:rPr>
              <a:t>The </a:t>
            </a:r>
            <a:r>
              <a:rPr lang="en-GB" sz="2000" b="1" dirty="0">
                <a:latin typeface="Times New Roman" pitchFamily="18" charset="0"/>
                <a:ea typeface="宋体" charset="-122"/>
              </a:rPr>
              <a:t>absence of a stringent definition and judge’s discretion</a:t>
            </a:r>
            <a:r>
              <a:rPr lang="en-GB" sz="2000" dirty="0">
                <a:latin typeface="Times New Roman" pitchFamily="18" charset="0"/>
                <a:ea typeface="宋体" charset="-122"/>
              </a:rPr>
              <a:t>. </a:t>
            </a:r>
          </a:p>
          <a:p>
            <a:pPr algn="just">
              <a:spcBef>
                <a:spcPct val="50000"/>
              </a:spcBef>
            </a:pPr>
            <a:endParaRPr lang="en-GB" sz="2000" dirty="0">
              <a:latin typeface="Times New Roman" pitchFamily="18" charset="0"/>
              <a:ea typeface="宋体" charset="-122"/>
            </a:endParaRPr>
          </a:p>
          <a:p>
            <a:pPr algn="just">
              <a:spcBef>
                <a:spcPct val="50000"/>
              </a:spcBef>
            </a:pPr>
            <a:r>
              <a:rPr lang="en-GB" sz="2000" b="1" dirty="0">
                <a:latin typeface="Times New Roman" pitchFamily="18" charset="0"/>
                <a:ea typeface="宋体" charset="-122"/>
              </a:rPr>
              <a:t>Labour market conditions </a:t>
            </a:r>
            <a:r>
              <a:rPr lang="en-GB" sz="2000" dirty="0">
                <a:latin typeface="Times New Roman" pitchFamily="18" charset="0"/>
                <a:ea typeface="宋体" charset="-122"/>
              </a:rPr>
              <a:t>influence the court’s decisions. Judges in regions with high unemployment rates are more likely to rule in favour of the workers than judges in regions with low unemployment rates, introducing de facto a higher firing cost for firms operating in depressed </a:t>
            </a:r>
            <a:r>
              <a:rPr lang="en-GB" sz="2000" dirty="0" smtClean="0">
                <a:latin typeface="Times New Roman" pitchFamily="18" charset="0"/>
                <a:ea typeface="宋体" charset="-122"/>
              </a:rPr>
              <a:t>areas (</a:t>
            </a:r>
            <a:r>
              <a:rPr lang="en-GB" sz="2000" i="1" dirty="0" err="1" smtClean="0">
                <a:latin typeface="Times New Roman" pitchFamily="18" charset="0"/>
                <a:ea typeface="宋体" charset="-122"/>
              </a:rPr>
              <a:t>Ichino</a:t>
            </a:r>
            <a:r>
              <a:rPr lang="en-GB" sz="2000" i="1" dirty="0" smtClean="0">
                <a:latin typeface="Times New Roman" pitchFamily="18" charset="0"/>
                <a:ea typeface="宋体" charset="-122"/>
              </a:rPr>
              <a:t> et al, 2003</a:t>
            </a:r>
            <a:r>
              <a:rPr lang="en-GB" sz="2000" dirty="0" smtClean="0">
                <a:latin typeface="Times New Roman" pitchFamily="18" charset="0"/>
                <a:ea typeface="宋体" charset="-122"/>
              </a:rPr>
              <a:t>). </a:t>
            </a:r>
            <a:endParaRPr lang="en-GB" sz="2000" dirty="0">
              <a:latin typeface="Times New Roman" pitchFamily="18" charset="0"/>
              <a:ea typeface="宋体" charset="-122"/>
            </a:endParaRPr>
          </a:p>
        </p:txBody>
      </p:sp>
      <p:sp>
        <p:nvSpPr>
          <p:cNvPr id="9219" name="Rectangle 2"/>
          <p:cNvSpPr txBox="1">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Institutional background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3"/>
          <p:cNvSpPr txBox="1">
            <a:spLocks noChangeArrowheads="1"/>
          </p:cNvSpPr>
          <p:nvPr/>
        </p:nvSpPr>
        <p:spPr bwMode="auto">
          <a:xfrm>
            <a:off x="395288" y="1531938"/>
            <a:ext cx="8208962" cy="2862262"/>
          </a:xfrm>
          <a:prstGeom prst="rect">
            <a:avLst/>
          </a:prstGeom>
          <a:noFill/>
          <a:ln w="9525">
            <a:noFill/>
            <a:miter lim="800000"/>
            <a:headEnd/>
            <a:tailEnd/>
          </a:ln>
          <a:effectLst/>
        </p:spPr>
        <p:txBody>
          <a:bodyPr>
            <a:spAutoFit/>
          </a:bodyPr>
          <a:lstStyle/>
          <a:p>
            <a:pPr algn="just">
              <a:spcBef>
                <a:spcPct val="50000"/>
              </a:spcBef>
            </a:pPr>
            <a:r>
              <a:rPr lang="en-GB" sz="2000">
                <a:latin typeface="Times New Roman" pitchFamily="18" charset="0"/>
                <a:ea typeface="宋体" charset="-122"/>
              </a:rPr>
              <a:t>The Italian labour market is characterized by a </a:t>
            </a:r>
            <a:r>
              <a:rPr lang="en-GB" sz="2000" b="1">
                <a:latin typeface="Times New Roman" pitchFamily="18" charset="0"/>
                <a:ea typeface="宋体" charset="-122"/>
              </a:rPr>
              <a:t>strong discontinuity </a:t>
            </a:r>
            <a:r>
              <a:rPr lang="en-GB" sz="2000">
                <a:latin typeface="Times New Roman" pitchFamily="18" charset="0"/>
                <a:ea typeface="宋体" charset="-122"/>
              </a:rPr>
              <a:t>in the employment protection of permanent contracts around the threshold of 15 employees, with significantly higher dismissal costs for enterprises above this threshold. </a:t>
            </a:r>
          </a:p>
          <a:p>
            <a:pPr algn="just">
              <a:spcBef>
                <a:spcPct val="50000"/>
              </a:spcBef>
            </a:pPr>
            <a:endParaRPr lang="en-GB" sz="2000">
              <a:latin typeface="Times New Roman" pitchFamily="18" charset="0"/>
              <a:ea typeface="宋体" charset="-122"/>
            </a:endParaRPr>
          </a:p>
          <a:p>
            <a:pPr algn="just">
              <a:spcBef>
                <a:spcPct val="50000"/>
              </a:spcBef>
            </a:pPr>
            <a:r>
              <a:rPr lang="en-GB" sz="2000">
                <a:latin typeface="Times New Roman" pitchFamily="18" charset="0"/>
                <a:ea typeface="宋体" charset="-122"/>
              </a:rPr>
              <a:t>Conversely, the regulation for hires and separations of temporary contracts, in their various forms (i.e. subordinate or semi-subordinate) is </a:t>
            </a:r>
            <a:r>
              <a:rPr lang="en-GB" sz="2000" b="1">
                <a:latin typeface="Times New Roman" pitchFamily="18" charset="0"/>
                <a:ea typeface="宋体" charset="-122"/>
              </a:rPr>
              <a:t>uniform</a:t>
            </a:r>
            <a:r>
              <a:rPr lang="en-GB" sz="2000">
                <a:latin typeface="Times New Roman" pitchFamily="18" charset="0"/>
                <a:ea typeface="宋体" charset="-122"/>
              </a:rPr>
              <a:t> for firms with less or more than 15 employees. </a:t>
            </a:r>
          </a:p>
        </p:txBody>
      </p:sp>
      <p:sp>
        <p:nvSpPr>
          <p:cNvPr id="10243" name="Rectangle 2"/>
          <p:cNvSpPr txBox="1">
            <a:spLocks noChangeArrowheads="1"/>
          </p:cNvSpPr>
          <p:nvPr/>
        </p:nvSpPr>
        <p:spPr bwMode="auto">
          <a:xfrm>
            <a:off x="395288" y="404813"/>
            <a:ext cx="7772400" cy="503237"/>
          </a:xfrm>
          <a:prstGeom prst="rect">
            <a:avLst/>
          </a:prstGeom>
          <a:noFill/>
          <a:ln w="9525">
            <a:noFill/>
            <a:miter lim="800000"/>
            <a:headEnd/>
            <a:tailEnd/>
          </a:ln>
          <a:effectLst/>
        </p:spPr>
        <p:txBody>
          <a:bodyPr anchor="ctr"/>
          <a:lstStyle/>
          <a:p>
            <a:r>
              <a:rPr lang="it-IT" sz="2800" b="1">
                <a:solidFill>
                  <a:schemeClr val="tx2"/>
                </a:solidFill>
                <a:latin typeface="Times New Roman" pitchFamily="18" charset="0"/>
              </a:rPr>
              <a:t>Institutional background – </a:t>
            </a:r>
            <a:r>
              <a:rPr lang="it-IT" sz="2800" b="1" i="1">
                <a:solidFill>
                  <a:schemeClr val="tx2"/>
                </a:solidFill>
                <a:latin typeface="Times New Roman" pitchFamily="18" charset="0"/>
              </a:rPr>
              <a:t>temporary contracts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1759</TotalTime>
  <Words>3273</Words>
  <Application>Microsoft Office PowerPoint</Application>
  <PresentationFormat>Presentazione su schermo (4:3)</PresentationFormat>
  <Paragraphs>212</Paragraphs>
  <Slides>42</Slides>
  <Notes>0</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42</vt:i4>
      </vt:variant>
    </vt:vector>
  </HeadingPairs>
  <TitlesOfParts>
    <vt:vector size="44" baseType="lpstr">
      <vt:lpstr>Struttura predefinita</vt:lpstr>
      <vt:lpstr>Equation</vt:lpstr>
      <vt:lpstr>The perverse effects of job security provisions on job security: results from a regression discontinuity design</vt:lpstr>
      <vt:lpstr>Overview</vt:lpstr>
      <vt:lpstr>Motivation</vt:lpstr>
      <vt:lpstr>Motivation</vt:lpstr>
      <vt:lpstr>Institutional background</vt:lpstr>
      <vt:lpstr>Institutional background</vt:lpstr>
      <vt:lpstr>Presentazione standard di PowerPoint</vt:lpstr>
      <vt:lpstr>Presentazione standard di PowerPoint</vt:lpstr>
      <vt:lpstr>Presentazione standard di PowerPoint</vt:lpstr>
      <vt:lpstr>The 2012 Labour Market Reform</vt:lpstr>
      <vt:lpstr>Presentazione standard di PowerPoint</vt:lpstr>
      <vt:lpstr>Data description - overview</vt:lpstr>
      <vt:lpstr>Presentazione standard di PowerPoint</vt:lpstr>
      <vt:lpstr>Presentazione standard di PowerPoint</vt:lpstr>
      <vt:lpstr>Presentazione standard di PowerPoint</vt:lpstr>
      <vt:lpstr>Presentazione standard di PowerPoint</vt:lpstr>
      <vt:lpstr>Descriptive statistics – Measuring the threshold</vt:lpstr>
      <vt:lpstr>Presentazione standard di PowerPoint</vt:lpstr>
      <vt:lpstr>Presentazione standard di PowerPoint</vt:lpstr>
      <vt:lpstr>Econometric Methodology</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Italia Lavoro S.p.A.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 of Employment Protection on Worker Security :  Results from a Regression Discontinuity Design</dc:title>
  <dc:creator>mondauto</dc:creator>
  <cp:lastModifiedBy>leopoldo mondauto</cp:lastModifiedBy>
  <cp:revision>154</cp:revision>
  <cp:lastPrinted>2013-05-17T15:20:10Z</cp:lastPrinted>
  <dcterms:created xsi:type="dcterms:W3CDTF">2012-11-06T09:13:33Z</dcterms:created>
  <dcterms:modified xsi:type="dcterms:W3CDTF">2013-05-17T15:24:51Z</dcterms:modified>
</cp:coreProperties>
</file>